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906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7.bmp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400" u="none">
                <a:solidFill>
                  <a:srgbClr val="000000"/>
                </a:solidFill>
                <a:latin typeface="Arial Narrow"/>
              </a:defRPr>
            </a:pPr>
            <a:r>
              <a:rPr b="1" i="0" strike="noStrike" sz="1400" u="none">
                <a:solidFill>
                  <a:srgbClr val="000000"/>
                </a:solidFill>
                <a:latin typeface="Arial Narrow"/>
              </a:rPr>
              <a:t>Well 1G Production</a:t>
            </a:r>
          </a:p>
        </c:rich>
      </c:tx>
      <c:layout>
        <c:manualLayout>
          <c:xMode val="edge"/>
          <c:yMode val="edge"/>
          <c:x val="0.31775"/>
          <c:y val="0"/>
          <c:w val="0.3645"/>
          <c:h val="0.074354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22919"/>
          <c:y val="0.0743541"/>
          <c:w val="0.839601"/>
          <c:h val="0.83108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Production with Venturi</c:v>
                </c:pt>
              </c:strCache>
            </c:strRef>
          </c:tx>
          <c:spPr>
            <a:solidFill>
              <a:schemeClr val="accent3"/>
            </a:solidFill>
            <a:ln w="19050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>
                <a:solidFill>
                  <a:schemeClr val="accent3"/>
                </a:solidFill>
                <a:prstDash val="solid"/>
                <a:miter lim="800000"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Sheet1!$B$2:$AC$2</c:f>
              <c:numCache>
                <c:ptCount val="25"/>
                <c:pt idx="3">
                  <c:v>40238.000000</c:v>
                </c:pt>
                <c:pt idx="4">
                  <c:v>40269.000000</c:v>
                </c:pt>
                <c:pt idx="5">
                  <c:v>40299.000000</c:v>
                </c:pt>
                <c:pt idx="6">
                  <c:v>40330.000000</c:v>
                </c:pt>
                <c:pt idx="7">
                  <c:v>40360.000000</c:v>
                </c:pt>
                <c:pt idx="8">
                  <c:v>40391.000000</c:v>
                </c:pt>
                <c:pt idx="9">
                  <c:v>40422.000000</c:v>
                </c:pt>
                <c:pt idx="10">
                  <c:v>40452.000000</c:v>
                </c:pt>
                <c:pt idx="11">
                  <c:v>40483.000000</c:v>
                </c:pt>
                <c:pt idx="12">
                  <c:v>40513.000000</c:v>
                </c:pt>
                <c:pt idx="13">
                  <c:v>40544.000000</c:v>
                </c:pt>
                <c:pt idx="14">
                  <c:v>40575.000000</c:v>
                </c:pt>
                <c:pt idx="15">
                  <c:v>40603.000000</c:v>
                </c:pt>
                <c:pt idx="16">
                  <c:v>40634.000000</c:v>
                </c:pt>
                <c:pt idx="17">
                  <c:v>40664.000000</c:v>
                </c:pt>
                <c:pt idx="18">
                  <c:v>40695.000000</c:v>
                </c:pt>
                <c:pt idx="19">
                  <c:v>40725.000000</c:v>
                </c:pt>
                <c:pt idx="20">
                  <c:v>40756.000000</c:v>
                </c:pt>
                <c:pt idx="21">
                  <c:v>40787.000000</c:v>
                </c:pt>
                <c:pt idx="22">
                  <c:v>40817.000000</c:v>
                </c:pt>
                <c:pt idx="23">
                  <c:v>40848.000000</c:v>
                </c:pt>
                <c:pt idx="24">
                  <c:v>40878.000000</c:v>
                </c:pt>
                <c:pt idx="25">
                  <c:v>40909.000000</c:v>
                </c:pt>
                <c:pt idx="26">
                  <c:v>40940.000000</c:v>
                </c:pt>
                <c:pt idx="27">
                  <c:v>40969.000000</c:v>
                </c:pt>
              </c:numCache>
            </c:numRef>
          </c:xVal>
          <c:yVal>
            <c:numRef>
              <c:f>Sheet1!$B$3:$AC$3</c:f>
              <c:numCache>
                <c:ptCount val="25"/>
                <c:pt idx="3">
                  <c:v>0.449000</c:v>
                </c:pt>
                <c:pt idx="4">
                  <c:v>1.144900</c:v>
                </c:pt>
                <c:pt idx="5">
                  <c:v>0.802800</c:v>
                </c:pt>
                <c:pt idx="6">
                  <c:v>0.673500</c:v>
                </c:pt>
                <c:pt idx="7">
                  <c:v>0.795600</c:v>
                </c:pt>
                <c:pt idx="8">
                  <c:v>0.312200</c:v>
                </c:pt>
                <c:pt idx="9">
                  <c:v>0.496700</c:v>
                </c:pt>
                <c:pt idx="10">
                  <c:v>0.358800</c:v>
                </c:pt>
                <c:pt idx="11">
                  <c:v>0.346500</c:v>
                </c:pt>
                <c:pt idx="12">
                  <c:v>0.687700</c:v>
                </c:pt>
                <c:pt idx="13">
                  <c:v>0.799700</c:v>
                </c:pt>
                <c:pt idx="14">
                  <c:v>0.389700</c:v>
                </c:pt>
                <c:pt idx="15">
                  <c:v>0.474700</c:v>
                </c:pt>
                <c:pt idx="16">
                  <c:v>0.493800</c:v>
                </c:pt>
                <c:pt idx="17">
                  <c:v>0.450300</c:v>
                </c:pt>
                <c:pt idx="18">
                  <c:v>0.451400</c:v>
                </c:pt>
                <c:pt idx="19">
                  <c:v>0.476200</c:v>
                </c:pt>
                <c:pt idx="20">
                  <c:v>0.538000</c:v>
                </c:pt>
                <c:pt idx="21">
                  <c:v>0.481800</c:v>
                </c:pt>
                <c:pt idx="22">
                  <c:v>0.319100</c:v>
                </c:pt>
                <c:pt idx="23">
                  <c:v>0.316000</c:v>
                </c:pt>
                <c:pt idx="24">
                  <c:v>0.311600</c:v>
                </c:pt>
                <c:pt idx="25">
                  <c:v>0.284200</c:v>
                </c:pt>
                <c:pt idx="26">
                  <c:v>0.282500</c:v>
                </c:pt>
                <c:pt idx="27">
                  <c:v>0.230100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Well 1G without Venturi</c:v>
                </c:pt>
              </c:strCache>
            </c:strRef>
          </c:tx>
          <c:spPr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Sheet1!$B$4:$AC$4</c:f>
              <c:numCache>
                <c:ptCount val="28"/>
                <c:pt idx="0">
                  <c:v>40148.000000</c:v>
                </c:pt>
                <c:pt idx="1">
                  <c:v>40179.000000</c:v>
                </c:pt>
                <c:pt idx="2">
                  <c:v>40210.000000</c:v>
                </c:pt>
                <c:pt idx="3">
                  <c:v>40238.000000</c:v>
                </c:pt>
                <c:pt idx="4">
                  <c:v>40269.000000</c:v>
                </c:pt>
                <c:pt idx="5">
                  <c:v>40299.000000</c:v>
                </c:pt>
                <c:pt idx="6">
                  <c:v>40330.000000</c:v>
                </c:pt>
                <c:pt idx="7">
                  <c:v>40360.000000</c:v>
                </c:pt>
                <c:pt idx="8">
                  <c:v>40391.000000</c:v>
                </c:pt>
                <c:pt idx="9">
                  <c:v>40422.000000</c:v>
                </c:pt>
                <c:pt idx="10">
                  <c:v>40452.000000</c:v>
                </c:pt>
                <c:pt idx="11">
                  <c:v>40483.000000</c:v>
                </c:pt>
                <c:pt idx="12">
                  <c:v>40513.000000</c:v>
                </c:pt>
                <c:pt idx="13">
                  <c:v>40544.000000</c:v>
                </c:pt>
                <c:pt idx="14">
                  <c:v>40575.000000</c:v>
                </c:pt>
                <c:pt idx="15">
                  <c:v>40603.000000</c:v>
                </c:pt>
                <c:pt idx="16">
                  <c:v>40634.000000</c:v>
                </c:pt>
                <c:pt idx="17">
                  <c:v>40664.000000</c:v>
                </c:pt>
                <c:pt idx="18">
                  <c:v>40695.000000</c:v>
                </c:pt>
                <c:pt idx="19">
                  <c:v>40725.000000</c:v>
                </c:pt>
                <c:pt idx="20">
                  <c:v>40756.000000</c:v>
                </c:pt>
                <c:pt idx="21">
                  <c:v>40787.000000</c:v>
                </c:pt>
                <c:pt idx="22">
                  <c:v>40817.000000</c:v>
                </c:pt>
                <c:pt idx="23">
                  <c:v>40848.000000</c:v>
                </c:pt>
                <c:pt idx="24">
                  <c:v>40878.000000</c:v>
                </c:pt>
                <c:pt idx="25">
                  <c:v>40909.000000</c:v>
                </c:pt>
                <c:pt idx="26">
                  <c:v>40940.000000</c:v>
                </c:pt>
                <c:pt idx="27">
                  <c:v>40969.000000</c:v>
                </c:pt>
              </c:numCache>
            </c:numRef>
          </c:xVal>
          <c:yVal>
            <c:numRef>
              <c:f>Sheet1!$B$5:$AC$5</c:f>
              <c:numCache>
                <c:ptCount val="28"/>
                <c:pt idx="0">
                  <c:v>1.333500</c:v>
                </c:pt>
                <c:pt idx="1">
                  <c:v>1.124900</c:v>
                </c:pt>
                <c:pt idx="2">
                  <c:v>0.749600</c:v>
                </c:pt>
                <c:pt idx="3">
                  <c:v>0.449000</c:v>
                </c:pt>
                <c:pt idx="4">
                  <c:v>0.330975</c:v>
                </c:pt>
                <c:pt idx="5">
                  <c:v>0.228984</c:v>
                </c:pt>
                <c:pt idx="6">
                  <c:v>0.158444</c:v>
                </c:pt>
                <c:pt idx="7">
                  <c:v>0.109649</c:v>
                </c:pt>
                <c:pt idx="8">
                  <c:v>0.075891</c:v>
                </c:pt>
                <c:pt idx="9">
                  <c:v>0.052534</c:v>
                </c:pt>
                <c:pt idx="10">
                  <c:v>0.036370</c:v>
                </c:pt>
                <c:pt idx="11">
                  <c:v>0.025183</c:v>
                </c:pt>
                <c:pt idx="12">
                  <c:v>0.017439</c:v>
                </c:pt>
                <c:pt idx="13">
                  <c:v>0.012078</c:v>
                </c:pt>
                <c:pt idx="14">
                  <c:v>0.008367</c:v>
                </c:pt>
                <c:pt idx="15">
                  <c:v>0.005796</c:v>
                </c:pt>
                <c:pt idx="16">
                  <c:v>0.004016</c:v>
                </c:pt>
                <c:pt idx="17">
                  <c:v>0.002783</c:v>
                </c:pt>
                <c:pt idx="18">
                  <c:v>0.001929</c:v>
                </c:pt>
                <c:pt idx="19">
                  <c:v>0.001337</c:v>
                </c:pt>
                <c:pt idx="20">
                  <c:v>0.000927</c:v>
                </c:pt>
                <c:pt idx="21">
                  <c:v>0.000643</c:v>
                </c:pt>
                <c:pt idx="22">
                  <c:v>0.000446</c:v>
                </c:pt>
                <c:pt idx="23">
                  <c:v>0.000309</c:v>
                </c:pt>
                <c:pt idx="24">
                  <c:v>0.000214</c:v>
                </c:pt>
                <c:pt idx="25">
                  <c:v>0.000149</c:v>
                </c:pt>
                <c:pt idx="26">
                  <c:v>0.000103</c:v>
                </c:pt>
                <c:pt idx="27">
                  <c:v>0.000072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Well 1G before set up Venturi</c:v>
                </c:pt>
              </c:strCache>
            </c:strRef>
          </c:tx>
          <c:spPr>
            <a:solidFill>
              <a:schemeClr val="accent2"/>
            </a:solidFill>
            <a:ln w="190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Sheet1!$B$6:$AC$6</c:f>
              <c:numCache>
                <c:ptCount val="5"/>
                <c:pt idx="0">
                  <c:v>40148.000000</c:v>
                </c:pt>
                <c:pt idx="1">
                  <c:v>40179.000000</c:v>
                </c:pt>
                <c:pt idx="2">
                  <c:v>40210.000000</c:v>
                </c:pt>
                <c:pt idx="3">
                  <c:v>40238.000000</c:v>
                </c:pt>
                <c:pt idx="4">
                  <c:v>40269.000000</c:v>
                </c:pt>
              </c:numCache>
            </c:numRef>
          </c:xVal>
          <c:yVal>
            <c:numRef>
              <c:f>Sheet1!$B$7:$AC$7</c:f>
              <c:numCache>
                <c:ptCount val="5"/>
                <c:pt idx="0">
                  <c:v>1.333500</c:v>
                </c:pt>
                <c:pt idx="1">
                  <c:v>1.124900</c:v>
                </c:pt>
                <c:pt idx="2">
                  <c:v>0.749600</c:v>
                </c:pt>
                <c:pt idx="3">
                  <c:v>0.449000</c:v>
                </c:pt>
                <c:pt idx="4">
                  <c:v>0.330975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Well 1G adjusted production</c:v>
                </c:pt>
              </c:strCache>
            </c:strRef>
          </c:tx>
          <c:spPr>
            <a:solidFill>
              <a:schemeClr val="accent4"/>
            </a:solidFill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miter lim="800000"/>
              </a:ln>
              <a:effectLst/>
            </c:spPr>
          </c:marker>
          <c:dLbls>
            <c:numFmt formatCode="#,##0.0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Sheet1!$B$8:$AC$8</c:f>
              <c:numCache>
                <c:ptCount val="24"/>
                <c:pt idx="4">
                  <c:v>40269.000000</c:v>
                </c:pt>
                <c:pt idx="5">
                  <c:v>40299.000000</c:v>
                </c:pt>
                <c:pt idx="6">
                  <c:v>40330.000000</c:v>
                </c:pt>
                <c:pt idx="7">
                  <c:v>40360.000000</c:v>
                </c:pt>
                <c:pt idx="8">
                  <c:v>40391.000000</c:v>
                </c:pt>
                <c:pt idx="9">
                  <c:v>40422.000000</c:v>
                </c:pt>
                <c:pt idx="10">
                  <c:v>40452.000000</c:v>
                </c:pt>
                <c:pt idx="11">
                  <c:v>40483.000000</c:v>
                </c:pt>
                <c:pt idx="12">
                  <c:v>40513.000000</c:v>
                </c:pt>
                <c:pt idx="13">
                  <c:v>40544.000000</c:v>
                </c:pt>
                <c:pt idx="14">
                  <c:v>40575.000000</c:v>
                </c:pt>
                <c:pt idx="15">
                  <c:v>40603.000000</c:v>
                </c:pt>
                <c:pt idx="16">
                  <c:v>40634.000000</c:v>
                </c:pt>
                <c:pt idx="17">
                  <c:v>40664.000000</c:v>
                </c:pt>
                <c:pt idx="18">
                  <c:v>40695.000000</c:v>
                </c:pt>
                <c:pt idx="19">
                  <c:v>40725.000000</c:v>
                </c:pt>
                <c:pt idx="20">
                  <c:v>40756.000000</c:v>
                </c:pt>
                <c:pt idx="21">
                  <c:v>40787.000000</c:v>
                </c:pt>
                <c:pt idx="22">
                  <c:v>40817.000000</c:v>
                </c:pt>
                <c:pt idx="23">
                  <c:v>40848.000000</c:v>
                </c:pt>
                <c:pt idx="24">
                  <c:v>40878.000000</c:v>
                </c:pt>
                <c:pt idx="25">
                  <c:v>40909.000000</c:v>
                </c:pt>
                <c:pt idx="26">
                  <c:v>40940.000000</c:v>
                </c:pt>
                <c:pt idx="27">
                  <c:v>40969.000000</c:v>
                </c:pt>
              </c:numCache>
            </c:numRef>
          </c:xVal>
          <c:yVal>
            <c:numRef>
              <c:f>Sheet1!$B$9:$AC$9</c:f>
              <c:numCache>
                <c:ptCount val="24"/>
                <c:pt idx="4">
                  <c:v>0.986301</c:v>
                </c:pt>
                <c:pt idx="5">
                  <c:v>0.880626</c:v>
                </c:pt>
                <c:pt idx="6">
                  <c:v>0.795404</c:v>
                </c:pt>
                <c:pt idx="7">
                  <c:v>0.725222</c:v>
                </c:pt>
                <c:pt idx="8">
                  <c:v>0.666420</c:v>
                </c:pt>
                <c:pt idx="9">
                  <c:v>0.616438</c:v>
                </c:pt>
                <c:pt idx="10">
                  <c:v>0.573431</c:v>
                </c:pt>
                <c:pt idx="11">
                  <c:v>0.536033</c:v>
                </c:pt>
                <c:pt idx="12">
                  <c:v>0.503215</c:v>
                </c:pt>
                <c:pt idx="13">
                  <c:v>0.474183</c:v>
                </c:pt>
                <c:pt idx="14">
                  <c:v>0.448319</c:v>
                </c:pt>
                <c:pt idx="15">
                  <c:v>0.425130</c:v>
                </c:pt>
                <c:pt idx="16">
                  <c:v>0.404222</c:v>
                </c:pt>
                <c:pt idx="17">
                  <c:v>0.385274</c:v>
                </c:pt>
                <c:pt idx="18">
                  <c:v>0.368023</c:v>
                </c:pt>
                <c:pt idx="19">
                  <c:v>0.352250</c:v>
                </c:pt>
                <c:pt idx="20">
                  <c:v>0.337774</c:v>
                </c:pt>
                <c:pt idx="21">
                  <c:v>0.324441</c:v>
                </c:pt>
                <c:pt idx="22">
                  <c:v>0.312121</c:v>
                </c:pt>
                <c:pt idx="23">
                  <c:v>0.300702</c:v>
                </c:pt>
                <c:pt idx="24">
                  <c:v>0.290089</c:v>
                </c:pt>
                <c:pt idx="25">
                  <c:v>0.280199</c:v>
                </c:pt>
                <c:pt idx="26">
                  <c:v>0.270962</c:v>
                </c:pt>
                <c:pt idx="27">
                  <c:v>0.262314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latin typeface="Arial Narrow"/>
                  </a:rPr>
                  <a:t>Time</a:t>
                </a:r>
              </a:p>
            </c:rich>
          </c:tx>
          <c:layout/>
          <c:overlay val="1"/>
        </c:title>
        <c:numFmt formatCode="mmm&quot;-&quot;yy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800" u="none">
                <a:solidFill>
                  <a:srgbClr val="000000"/>
                </a:solidFill>
                <a:latin typeface="Arial Narrow"/>
              </a:defRPr>
            </a:pPr>
          </a:p>
        </c:txPr>
        <c:crossAx val="2094734553"/>
        <c:crosses val="autoZero"/>
        <c:crossBetween val="between"/>
      </c:val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1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  <a:r>
                  <a:rPr b="0" i="1" strike="noStrike" sz="1000" u="none">
                    <a:solidFill>
                      <a:srgbClr val="000000"/>
                    </a:solidFill>
                    <a:latin typeface="Arial Narrow"/>
                  </a:rPr>
                  <a:t>Mean daily production (MMcf/d)</a:t>
                </a:r>
              </a:p>
            </c:rich>
          </c:tx>
          <c:layout/>
          <c:overlay val="1"/>
        </c:title>
        <c:numFmt formatCode="#,##0.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800" u="none">
                <a:solidFill>
                  <a:srgbClr val="000000"/>
                </a:solidFill>
                <a:latin typeface="Arial Narrow"/>
              </a:defRPr>
            </a:pPr>
          </a:p>
        </c:txPr>
        <c:crossAx val="2094734552"/>
        <c:crosses val="autoZero"/>
        <c:crossBetween val="between"/>
        <c:majorUnit val="0.35"/>
        <c:minorUnit val="0.1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0419"/>
          <c:y val="0.0719568"/>
          <c:w val="0.454353"/>
          <c:h val="0.1558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000000"/>
              </a:solidFill>
              <a:latin typeface="Arial Narrow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400" u="none">
                <a:solidFill>
                  <a:srgbClr val="000000"/>
                </a:solidFill>
                <a:latin typeface="Arial Narrow"/>
              </a:defRPr>
            </a:pPr>
            <a:r>
              <a:rPr b="1" i="0" strike="noStrike" sz="1400" u="none">
                <a:solidFill>
                  <a:srgbClr val="000000"/>
                </a:solidFill>
                <a:latin typeface="Arial Narrow"/>
              </a:rPr>
              <a:t>Well 1G Production</a:t>
            </a:r>
          </a:p>
        </c:rich>
      </c:tx>
      <c:layout>
        <c:manualLayout>
          <c:xMode val="edge"/>
          <c:yMode val="edge"/>
          <c:x val="0.309848"/>
          <c:y val="0"/>
          <c:w val="0.355435"/>
          <c:h val="0.0742445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19862"/>
          <c:y val="0.0742445"/>
          <c:w val="0.81872"/>
          <c:h val="0.83132"/>
        </c:manualLayout>
      </c:layout>
      <c:area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Cuitlahuac 869  CV</c:v>
                </c:pt>
              </c:strCache>
            </c:strRef>
          </c:tx>
          <c:spPr>
            <a:blipFill rotWithShape="1">
              <a:blip r:embed="rId2"/>
              <a:srcRect l="0" t="0" r="0" b="0"/>
              <a:tile tx="0" ty="0" sx="100000" sy="100000" flip="none" algn="tl"/>
            </a:blipFill>
            <a:ln w="25400" cap="flat">
              <a:solidFill>
                <a:srgbClr val="808080"/>
              </a:solidFill>
              <a:prstDash val="solid"/>
              <a:round/>
            </a:ln>
            <a:effectLst/>
          </c:spP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Sheet1!$B$1:$AC$1</c:f>
              <c:strCache>
                <c:ptCount val="28"/>
                <c:pt idx="0">
                  <c:v>Dec-13</c:v>
                </c:pt>
                <c:pt idx="1">
                  <c:v>Jan-14</c:v>
                </c:pt>
                <c:pt idx="2">
                  <c:v>Feb-14</c:v>
                </c:pt>
                <c:pt idx="3">
                  <c:v>Mar-14</c:v>
                </c:pt>
                <c:pt idx="4">
                  <c:v>Apr-14</c:v>
                </c:pt>
                <c:pt idx="5">
                  <c:v>May-14</c:v>
                </c:pt>
                <c:pt idx="6">
                  <c:v>Jun-14</c:v>
                </c:pt>
                <c:pt idx="7">
                  <c:v>Jul-14</c:v>
                </c:pt>
                <c:pt idx="8">
                  <c:v>Aug-14</c:v>
                </c:pt>
                <c:pt idx="9">
                  <c:v>Sept-14</c:v>
                </c:pt>
                <c:pt idx="10">
                  <c:v>Oct-14</c:v>
                </c:pt>
                <c:pt idx="11">
                  <c:v>Nov-14</c:v>
                </c:pt>
                <c:pt idx="12">
                  <c:v>Dec-14</c:v>
                </c:pt>
                <c:pt idx="13">
                  <c:v>Jan-15</c:v>
                </c:pt>
                <c:pt idx="14">
                  <c:v>Feb-15</c:v>
                </c:pt>
                <c:pt idx="15">
                  <c:v>Mar-15</c:v>
                </c:pt>
                <c:pt idx="16">
                  <c:v>Apr-15</c:v>
                </c:pt>
                <c:pt idx="17">
                  <c:v>May-15</c:v>
                </c:pt>
                <c:pt idx="18">
                  <c:v>Jun-15</c:v>
                </c:pt>
                <c:pt idx="19">
                  <c:v>Jul-15</c:v>
                </c:pt>
                <c:pt idx="20">
                  <c:v>Aug-15</c:v>
                </c:pt>
                <c:pt idx="21">
                  <c:v>Sept-15</c:v>
                </c:pt>
                <c:pt idx="22">
                  <c:v>Oct-15</c:v>
                </c:pt>
                <c:pt idx="23">
                  <c:v>Nov-15</c:v>
                </c:pt>
                <c:pt idx="24">
                  <c:v>Dec-15</c:v>
                </c:pt>
                <c:pt idx="25">
                  <c:v>Jan-16</c:v>
                </c:pt>
                <c:pt idx="26">
                  <c:v>Feb-16</c:v>
                </c:pt>
                <c:pt idx="27">
                  <c:v>Mar-16</c:v>
                </c:pt>
              </c:strCache>
            </c:strRef>
          </c:cat>
          <c:val>
            <c:numRef>
              <c:f>Sheet1!$B$4:$AC$4</c:f>
              <c:numCache>
                <c:ptCount val="25"/>
                <c:pt idx="3">
                  <c:v>0.449000</c:v>
                </c:pt>
                <c:pt idx="4">
                  <c:v>1.144900</c:v>
                </c:pt>
                <c:pt idx="5">
                  <c:v>0.802800</c:v>
                </c:pt>
                <c:pt idx="6">
                  <c:v>0.673500</c:v>
                </c:pt>
                <c:pt idx="7">
                  <c:v>0.795600</c:v>
                </c:pt>
                <c:pt idx="8">
                  <c:v>0.312200</c:v>
                </c:pt>
                <c:pt idx="9">
                  <c:v>0.496700</c:v>
                </c:pt>
                <c:pt idx="10">
                  <c:v>0.358800</c:v>
                </c:pt>
                <c:pt idx="11">
                  <c:v>0.346500</c:v>
                </c:pt>
                <c:pt idx="12">
                  <c:v>0.687700</c:v>
                </c:pt>
                <c:pt idx="13">
                  <c:v>0.799700</c:v>
                </c:pt>
                <c:pt idx="14">
                  <c:v>0.389700</c:v>
                </c:pt>
                <c:pt idx="15">
                  <c:v>0.474700</c:v>
                </c:pt>
                <c:pt idx="16">
                  <c:v>0.493800</c:v>
                </c:pt>
                <c:pt idx="17">
                  <c:v>0.450300</c:v>
                </c:pt>
                <c:pt idx="18">
                  <c:v>0.451400</c:v>
                </c:pt>
                <c:pt idx="19">
                  <c:v>0.476200</c:v>
                </c:pt>
                <c:pt idx="20">
                  <c:v>0.538000</c:v>
                </c:pt>
                <c:pt idx="21">
                  <c:v>0.481800</c:v>
                </c:pt>
                <c:pt idx="22">
                  <c:v>0.319100</c:v>
                </c:pt>
                <c:pt idx="23">
                  <c:v>0.316000</c:v>
                </c:pt>
                <c:pt idx="24">
                  <c:v>0.311600</c:v>
                </c:pt>
                <c:pt idx="25">
                  <c:v>0.284200</c:v>
                </c:pt>
                <c:pt idx="26">
                  <c:v>0.282500</c:v>
                </c:pt>
                <c:pt idx="27">
                  <c:v>0.230100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Cuitlahuac 869  SV</c:v>
                </c:pt>
              </c:strCache>
            </c:strRef>
          </c:tx>
          <c:spPr>
            <a:solidFill>
              <a:srgbClr val="DAE3F3"/>
            </a:solidFill>
            <a:ln w="25400" cap="flat">
              <a:solidFill>
                <a:srgbClr val="808080"/>
              </a:solidFill>
              <a:prstDash val="solid"/>
              <a:round/>
            </a:ln>
            <a:effectLst/>
          </c:spP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Sheet1!$B$1:$AC$1</c:f>
              <c:strCache>
                <c:ptCount val="28"/>
                <c:pt idx="0">
                  <c:v>Dec-13</c:v>
                </c:pt>
                <c:pt idx="1">
                  <c:v>Jan-14</c:v>
                </c:pt>
                <c:pt idx="2">
                  <c:v>Feb-14</c:v>
                </c:pt>
                <c:pt idx="3">
                  <c:v>Mar-14</c:v>
                </c:pt>
                <c:pt idx="4">
                  <c:v>Apr-14</c:v>
                </c:pt>
                <c:pt idx="5">
                  <c:v>May-14</c:v>
                </c:pt>
                <c:pt idx="6">
                  <c:v>Jun-14</c:v>
                </c:pt>
                <c:pt idx="7">
                  <c:v>Jul-14</c:v>
                </c:pt>
                <c:pt idx="8">
                  <c:v>Aug-14</c:v>
                </c:pt>
                <c:pt idx="9">
                  <c:v>Sept-14</c:v>
                </c:pt>
                <c:pt idx="10">
                  <c:v>Oct-14</c:v>
                </c:pt>
                <c:pt idx="11">
                  <c:v>Nov-14</c:v>
                </c:pt>
                <c:pt idx="12">
                  <c:v>Dec-14</c:v>
                </c:pt>
                <c:pt idx="13">
                  <c:v>Jan-15</c:v>
                </c:pt>
                <c:pt idx="14">
                  <c:v>Feb-15</c:v>
                </c:pt>
                <c:pt idx="15">
                  <c:v>Mar-15</c:v>
                </c:pt>
                <c:pt idx="16">
                  <c:v>Apr-15</c:v>
                </c:pt>
                <c:pt idx="17">
                  <c:v>May-15</c:v>
                </c:pt>
                <c:pt idx="18">
                  <c:v>Jun-15</c:v>
                </c:pt>
                <c:pt idx="19">
                  <c:v>Jul-15</c:v>
                </c:pt>
                <c:pt idx="20">
                  <c:v>Aug-15</c:v>
                </c:pt>
                <c:pt idx="21">
                  <c:v>Sept-15</c:v>
                </c:pt>
                <c:pt idx="22">
                  <c:v>Oct-15</c:v>
                </c:pt>
                <c:pt idx="23">
                  <c:v>Nov-15</c:v>
                </c:pt>
                <c:pt idx="24">
                  <c:v>Dec-15</c:v>
                </c:pt>
                <c:pt idx="25">
                  <c:v>Jan-16</c:v>
                </c:pt>
                <c:pt idx="26">
                  <c:v>Feb-16</c:v>
                </c:pt>
                <c:pt idx="27">
                  <c:v>Mar-16</c:v>
                </c:pt>
              </c:strCache>
            </c:strRef>
          </c:cat>
          <c:val>
            <c:numRef>
              <c:f>Sheet1!$B$3:$AC$3</c:f>
              <c:numCache>
                <c:ptCount val="28"/>
                <c:pt idx="0">
                  <c:v>1.333500</c:v>
                </c:pt>
                <c:pt idx="1">
                  <c:v>1.124900</c:v>
                </c:pt>
                <c:pt idx="2">
                  <c:v>0.749600</c:v>
                </c:pt>
                <c:pt idx="3">
                  <c:v>0.449000</c:v>
                </c:pt>
                <c:pt idx="4">
                  <c:v>0.330975</c:v>
                </c:pt>
                <c:pt idx="5">
                  <c:v>0.228984</c:v>
                </c:pt>
                <c:pt idx="6">
                  <c:v>0.158444</c:v>
                </c:pt>
                <c:pt idx="7">
                  <c:v>0.109649</c:v>
                </c:pt>
                <c:pt idx="8">
                  <c:v>0.075891</c:v>
                </c:pt>
                <c:pt idx="9">
                  <c:v>0.052534</c:v>
                </c:pt>
                <c:pt idx="10">
                  <c:v>0.036370</c:v>
                </c:pt>
                <c:pt idx="11">
                  <c:v>0.025183</c:v>
                </c:pt>
                <c:pt idx="12">
                  <c:v>0.017439</c:v>
                </c:pt>
                <c:pt idx="13">
                  <c:v>0.012078</c:v>
                </c:pt>
                <c:pt idx="14">
                  <c:v>0.008367</c:v>
                </c:pt>
                <c:pt idx="15">
                  <c:v>0.005796</c:v>
                </c:pt>
                <c:pt idx="16">
                  <c:v>0.004016</c:v>
                </c:pt>
                <c:pt idx="17">
                  <c:v>0.002783</c:v>
                </c:pt>
                <c:pt idx="18">
                  <c:v>0.001929</c:v>
                </c:pt>
                <c:pt idx="19">
                  <c:v>0.001337</c:v>
                </c:pt>
                <c:pt idx="20">
                  <c:v>0.000927</c:v>
                </c:pt>
                <c:pt idx="21">
                  <c:v>0.000643</c:v>
                </c:pt>
                <c:pt idx="22">
                  <c:v>0.000446</c:v>
                </c:pt>
                <c:pt idx="23">
                  <c:v>0.000309</c:v>
                </c:pt>
                <c:pt idx="24">
                  <c:v>0.000214</c:v>
                </c:pt>
                <c:pt idx="25">
                  <c:v>0.000149</c:v>
                </c:pt>
                <c:pt idx="26">
                  <c:v>0.000103</c:v>
                </c:pt>
                <c:pt idx="27">
                  <c:v>0.000072</c:v>
                </c:pt>
              </c:numCache>
            </c:numRef>
          </c:val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Cuitlahuac 869 Antes Venturi</c:v>
                </c:pt>
              </c:strCache>
            </c:strRef>
          </c:tx>
          <c:spPr>
            <a:solidFill>
              <a:srgbClr val="DAE3F3"/>
            </a:solidFill>
            <a:ln w="12700" cap="flat">
              <a:noFill/>
              <a:miter lim="400000"/>
            </a:ln>
            <a:effectLst/>
          </c:spP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Sheet1!$B$1:$AC$1</c:f>
              <c:strCache>
                <c:ptCount val="28"/>
                <c:pt idx="0">
                  <c:v>Dec-13</c:v>
                </c:pt>
                <c:pt idx="1">
                  <c:v>Jan-14</c:v>
                </c:pt>
                <c:pt idx="2">
                  <c:v>Feb-14</c:v>
                </c:pt>
                <c:pt idx="3">
                  <c:v>Mar-14</c:v>
                </c:pt>
                <c:pt idx="4">
                  <c:v>Apr-14</c:v>
                </c:pt>
                <c:pt idx="5">
                  <c:v>May-14</c:v>
                </c:pt>
                <c:pt idx="6">
                  <c:v>Jun-14</c:v>
                </c:pt>
                <c:pt idx="7">
                  <c:v>Jul-14</c:v>
                </c:pt>
                <c:pt idx="8">
                  <c:v>Aug-14</c:v>
                </c:pt>
                <c:pt idx="9">
                  <c:v>Sept-14</c:v>
                </c:pt>
                <c:pt idx="10">
                  <c:v>Oct-14</c:v>
                </c:pt>
                <c:pt idx="11">
                  <c:v>Nov-14</c:v>
                </c:pt>
                <c:pt idx="12">
                  <c:v>Dec-14</c:v>
                </c:pt>
                <c:pt idx="13">
                  <c:v>Jan-15</c:v>
                </c:pt>
                <c:pt idx="14">
                  <c:v>Feb-15</c:v>
                </c:pt>
                <c:pt idx="15">
                  <c:v>Mar-15</c:v>
                </c:pt>
                <c:pt idx="16">
                  <c:v>Apr-15</c:v>
                </c:pt>
                <c:pt idx="17">
                  <c:v>May-15</c:v>
                </c:pt>
                <c:pt idx="18">
                  <c:v>Jun-15</c:v>
                </c:pt>
                <c:pt idx="19">
                  <c:v>Jul-15</c:v>
                </c:pt>
                <c:pt idx="20">
                  <c:v>Aug-15</c:v>
                </c:pt>
                <c:pt idx="21">
                  <c:v>Sept-15</c:v>
                </c:pt>
                <c:pt idx="22">
                  <c:v>Oct-15</c:v>
                </c:pt>
                <c:pt idx="23">
                  <c:v>Nov-15</c:v>
                </c:pt>
                <c:pt idx="24">
                  <c:v>Dec-15</c:v>
                </c:pt>
                <c:pt idx="25">
                  <c:v>Jan-16</c:v>
                </c:pt>
                <c:pt idx="26">
                  <c:v>Feb-16</c:v>
                </c:pt>
                <c:pt idx="27">
                  <c:v>Mar-16</c:v>
                </c:pt>
              </c:strCache>
            </c:strRef>
          </c:cat>
          <c:val>
            <c:numRef>
              <c:f>Sheet1!$B$2:$AC$2</c:f>
              <c:numCache>
                <c:ptCount val="5"/>
                <c:pt idx="0">
                  <c:v>1.333500</c:v>
                </c:pt>
                <c:pt idx="1">
                  <c:v>1.124900</c:v>
                </c:pt>
                <c:pt idx="2">
                  <c:v>0.749600</c:v>
                </c:pt>
                <c:pt idx="3">
                  <c:v>0.449000</c:v>
                </c:pt>
                <c:pt idx="4">
                  <c:v>0.330975</c:v>
                </c:pt>
              </c:numCache>
            </c:numRef>
          </c:val>
        </c:ser>
        <c:axId val="2094734552"/>
        <c:axId val="2094734553"/>
      </c:area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latin typeface="Arial Narrow"/>
                  </a:rPr>
                  <a:t>Time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800" u="none">
                <a:solidFill>
                  <a:srgbClr val="000000"/>
                </a:solidFill>
                <a:latin typeface="Arial Narrow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1" strike="noStrike" sz="1000" u="none">
                    <a:solidFill>
                      <a:srgbClr val="000000"/>
                    </a:solidFill>
                    <a:latin typeface="Arial Narrow"/>
                  </a:defRPr>
                </a:pPr>
                <a:r>
                  <a:rPr b="0" i="1" strike="noStrike" sz="1000" u="none">
                    <a:solidFill>
                      <a:srgbClr val="000000"/>
                    </a:solidFill>
                    <a:latin typeface="Arial Narrow"/>
                  </a:rPr>
                  <a:t>Mean daily production (MMcf/d)</a:t>
                </a:r>
              </a:p>
            </c:rich>
          </c:tx>
          <c:layout/>
          <c:overlay val="1"/>
        </c:title>
        <c:numFmt formatCode="#,##0.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800" u="none">
                <a:solidFill>
                  <a:srgbClr val="000000"/>
                </a:solidFill>
                <a:latin typeface="Arial Narrow"/>
              </a:defRPr>
            </a:pPr>
          </a:p>
        </c:txPr>
        <c:crossAx val="2094734552"/>
        <c:crosses val="autoZero"/>
        <c:crossBetween val="midCat"/>
        <c:majorUnit val="0.35"/>
        <c:minorUnit val="0.1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6366"/>
          <c:y val="0.100852"/>
          <c:w val="0.43634"/>
          <c:h val="0.12300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000000"/>
              </a:solidFill>
              <a:latin typeface="Arial Narrow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66339" y="6414762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slide" Target="slide10.xml"/><Relationship Id="rId4" Type="http://schemas.openxmlformats.org/officeDocument/2006/relationships/slide" Target="slide12.xml"/><Relationship Id="rId5" Type="http://schemas.openxmlformats.org/officeDocument/2006/relationships/slide" Target="slide13.xml"/><Relationship Id="rId6" Type="http://schemas.openxmlformats.org/officeDocument/2006/relationships/slide" Target="slide14.xml"/><Relationship Id="rId7" Type="http://schemas.openxmlformats.org/officeDocument/2006/relationships/slide" Target="slide15.xml"/><Relationship Id="rId8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Relationship Id="rId4" Type="http://schemas.openxmlformats.org/officeDocument/2006/relationships/image" Target="../media/image14.png"/><Relationship Id="rId5" Type="http://schemas.openxmlformats.org/officeDocument/2006/relationships/chart" Target="../charts/chart2.xml"/><Relationship Id="rId6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1.bm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bmp"/><Relationship Id="rId8" Type="http://schemas.openxmlformats.org/officeDocument/2006/relationships/image" Target="../media/image8.png"/><Relationship Id="rId9" Type="http://schemas.openxmlformats.org/officeDocument/2006/relationships/image" Target="../media/image3.bmp"/><Relationship Id="rId10" Type="http://schemas.openxmlformats.org/officeDocument/2006/relationships/image" Target="../media/image4.bmp"/><Relationship Id="rId11" Type="http://schemas.openxmlformats.org/officeDocument/2006/relationships/image" Target="../media/image5.bmp"/><Relationship Id="rId12" Type="http://schemas.openxmlformats.org/officeDocument/2006/relationships/image" Target="../media/image6.bmp"/><Relationship Id="rId1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1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"/>
          <p:cNvSpPr txBox="1"/>
          <p:nvPr/>
        </p:nvSpPr>
        <p:spPr>
          <a:xfrm>
            <a:off x="37147" y="3411279"/>
            <a:ext cx="9831707" cy="73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147" tIns="37147" rIns="37147" bIns="37147">
            <a:spAutoFit/>
          </a:bodyPr>
          <a:lstStyle>
            <a:lvl1pPr algn="ctr">
              <a:defRPr b="1" sz="4300"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Aguila Global</a:t>
            </a:r>
          </a:p>
        </p:txBody>
      </p:sp>
      <p:pic>
        <p:nvPicPr>
          <p:cNvPr id="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aguila-logo.png" descr="aguila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2443" y="2121811"/>
            <a:ext cx="2181114" cy="1650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76" name="Rectangle 1"/>
          <p:cNvSpPr txBox="1"/>
          <p:nvPr/>
        </p:nvSpPr>
        <p:spPr>
          <a:xfrm>
            <a:off x="8366249" y="744734"/>
            <a:ext cx="910017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Uses</a:t>
            </a:r>
          </a:p>
        </p:txBody>
      </p:sp>
      <p:sp>
        <p:nvSpPr>
          <p:cNvPr id="477" name="8 CuadroTexto"/>
          <p:cNvSpPr txBox="1"/>
          <p:nvPr/>
        </p:nvSpPr>
        <p:spPr>
          <a:xfrm>
            <a:off x="294282" y="1941629"/>
            <a:ext cx="5794099" cy="466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 algn="just" defTabSz="895350">
              <a:lnSpc>
                <a:spcPts val="19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MPFV</a:t>
            </a:r>
            <a:r>
              <a:rPr baseline="-25000"/>
              <a:t>®</a:t>
            </a:r>
            <a:r>
              <a:t> has been installed on 700 wells of several fields of PEMEX.</a:t>
            </a:r>
          </a:p>
          <a:p>
            <a:pPr lvl="1" indent="0" algn="just" defTabSz="895350">
              <a:lnSpc>
                <a:spcPts val="1900"/>
              </a:lnSpc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just" defTabSz="895350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177800" indent="-177800" algn="just" defTabSz="895350">
              <a:buClr>
                <a:srgbClr val="0F5534"/>
              </a:buClr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IMP has given this service to Pemex since 2009 in the Northern and Southern regions. </a:t>
            </a:r>
          </a:p>
          <a:p>
            <a:pPr marL="177800" indent="-177800" algn="just" defTabSz="895350">
              <a:buClr>
                <a:srgbClr val="0F5534"/>
              </a:buClr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177800" indent="-177800" algn="just" defTabSz="895350">
              <a:buClr>
                <a:srgbClr val="0F5534"/>
              </a:buClr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tool is manufactured for standard tubing sizes as 2 7/8”, 3 ½” and 4 ½” nominal diameter.</a:t>
            </a:r>
          </a:p>
          <a:p>
            <a:pPr marL="177800" indent="-177800" algn="just" defTabSz="895350">
              <a:buClr>
                <a:srgbClr val="0F5534"/>
              </a:buClr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177800" indent="-177800" algn="just" defTabSz="895350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177800" indent="-177800" algn="just" defTabSz="895350">
              <a:buClr>
                <a:srgbClr val="0F5534"/>
              </a:buClr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MPFV® Service includes wells simulation, design, manufacturing, installation and maintenance.</a:t>
            </a:r>
          </a:p>
          <a:p>
            <a:pPr marL="177800" indent="-177800" algn="just" defTabSz="895350">
              <a:buClr>
                <a:srgbClr val="0F5534"/>
              </a:buClr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177800" indent="-177800" algn="just" defTabSz="895350">
              <a:buClr>
                <a:srgbClr val="0F5534"/>
              </a:buClr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MPFV</a:t>
            </a:r>
            <a:r>
              <a:rPr baseline="-25000"/>
              <a:t>®</a:t>
            </a:r>
            <a:r>
              <a:t> is installed and retrieved of production tubing just with help of a slickline unit with standard accessories.</a:t>
            </a:r>
          </a:p>
        </p:txBody>
      </p:sp>
      <p:pic>
        <p:nvPicPr>
          <p:cNvPr id="478" name="8 Imagen" descr="8 Imagen"/>
          <p:cNvPicPr>
            <a:picLocks noChangeAspect="1"/>
          </p:cNvPicPr>
          <p:nvPr/>
        </p:nvPicPr>
        <p:blipFill>
          <a:blip r:embed="rId3">
            <a:extLst/>
          </a:blip>
          <a:srcRect l="0" t="17640" r="56638" b="34460"/>
          <a:stretch>
            <a:fillRect/>
          </a:stretch>
        </p:blipFill>
        <p:spPr>
          <a:xfrm rot="16200000">
            <a:off x="5781991" y="2874322"/>
            <a:ext cx="4102812" cy="2452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aguila-logo.png" descr="aguil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4" name="Rectangle 1"/>
          <p:cNvSpPr txBox="1"/>
          <p:nvPr/>
        </p:nvSpPr>
        <p:spPr>
          <a:xfrm>
            <a:off x="5835129" y="758494"/>
            <a:ext cx="3317312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Oil and Gas Wells</a:t>
            </a:r>
          </a:p>
        </p:txBody>
      </p:sp>
      <p:sp>
        <p:nvSpPr>
          <p:cNvPr id="485" name="Rectángulo 4"/>
          <p:cNvSpPr txBox="1"/>
          <p:nvPr/>
        </p:nvSpPr>
        <p:spPr>
          <a:xfrm>
            <a:off x="314424" y="3070325"/>
            <a:ext cx="100276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WELL “A”</a:t>
            </a:r>
          </a:p>
        </p:txBody>
      </p:sp>
      <p:sp>
        <p:nvSpPr>
          <p:cNvPr id="486" name="Conector recto 6"/>
          <p:cNvSpPr/>
          <p:nvPr/>
        </p:nvSpPr>
        <p:spPr>
          <a:xfrm>
            <a:off x="374904" y="3457945"/>
            <a:ext cx="2459736" cy="1"/>
          </a:xfrm>
          <a:prstGeom prst="line">
            <a:avLst/>
          </a:prstGeom>
          <a:ln w="38100">
            <a:solidFill>
              <a:srgbClr val="245626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8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5995" y="2259864"/>
            <a:ext cx="5852223" cy="4215829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Rectángulo 8"/>
          <p:cNvSpPr txBox="1"/>
          <p:nvPr/>
        </p:nvSpPr>
        <p:spPr>
          <a:xfrm>
            <a:off x="234066" y="3676946"/>
            <a:ext cx="2939666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pressure gradient produced after installation of the MPFV® was more stable than before, this indicates that flow pattern was improved, reducing pressure losses in well.</a:t>
            </a:r>
          </a:p>
        </p:txBody>
      </p:sp>
      <p:grpSp>
        <p:nvGrpSpPr>
          <p:cNvPr id="491" name="CuadroTexto 9"/>
          <p:cNvGrpSpPr/>
          <p:nvPr/>
        </p:nvGrpSpPr>
        <p:grpSpPr>
          <a:xfrm>
            <a:off x="362711" y="1499616"/>
            <a:ext cx="1552995" cy="408624"/>
            <a:chOff x="0" y="0"/>
            <a:chExt cx="1552993" cy="408623"/>
          </a:xfrm>
        </p:grpSpPr>
        <p:sp>
          <p:nvSpPr>
            <p:cNvPr id="489" name="Rounded Rectangle"/>
            <p:cNvSpPr/>
            <p:nvPr/>
          </p:nvSpPr>
          <p:spPr>
            <a:xfrm>
              <a:off x="0" y="0"/>
              <a:ext cx="1552994" cy="408624"/>
            </a:xfrm>
            <a:prstGeom prst="roundRect">
              <a:avLst>
                <a:gd name="adj" fmla="val 16667"/>
              </a:avLst>
            </a:prstGeom>
            <a:solidFill>
              <a:srgbClr val="245C4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0" name="GOALS:"/>
            <p:cNvSpPr txBox="1"/>
            <p:nvPr/>
          </p:nvSpPr>
          <p:spPr>
            <a:xfrm>
              <a:off x="72017" y="26297"/>
              <a:ext cx="140896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GOALS</a:t>
              </a:r>
              <a:r>
                <a:rPr sz="1800"/>
                <a:t>:</a:t>
              </a:r>
            </a:p>
          </p:txBody>
        </p:sp>
      </p:grpSp>
      <p:sp>
        <p:nvSpPr>
          <p:cNvPr id="492" name="Rectángulo 11"/>
          <p:cNvSpPr txBox="1"/>
          <p:nvPr/>
        </p:nvSpPr>
        <p:spPr>
          <a:xfrm>
            <a:off x="314424" y="2063806"/>
            <a:ext cx="285930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Homogeneous flow with reduction of pressure drop in the production tubing.</a:t>
            </a:r>
          </a:p>
        </p:txBody>
      </p:sp>
      <p:sp>
        <p:nvSpPr>
          <p:cNvPr id="493" name="CuadroTexto 13"/>
          <p:cNvSpPr txBox="1"/>
          <p:nvPr/>
        </p:nvSpPr>
        <p:spPr>
          <a:xfrm>
            <a:off x="5320009" y="1991442"/>
            <a:ext cx="3991637" cy="307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PRESSURE GRADIENT (Kg/cm2 m)</a:t>
            </a:r>
          </a:p>
        </p:txBody>
      </p:sp>
      <p:sp>
        <p:nvSpPr>
          <p:cNvPr id="494" name="CuadroTexto 14"/>
          <p:cNvSpPr txBox="1"/>
          <p:nvPr/>
        </p:nvSpPr>
        <p:spPr>
          <a:xfrm rot="16200000">
            <a:off x="2218259" y="4263352"/>
            <a:ext cx="3082538" cy="345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MESUERE DEPTH (METERS) </a:t>
            </a:r>
          </a:p>
        </p:txBody>
      </p:sp>
      <p:sp>
        <p:nvSpPr>
          <p:cNvPr id="495" name="Rectángulo 15"/>
          <p:cNvSpPr/>
          <p:nvPr/>
        </p:nvSpPr>
        <p:spPr>
          <a:xfrm>
            <a:off x="6338414" y="3115583"/>
            <a:ext cx="2319811" cy="3538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MPFV</a:t>
            </a:r>
            <a:r>
              <a:rPr baseline="-25000"/>
              <a:t>®</a:t>
            </a:r>
          </a:p>
        </p:txBody>
      </p:sp>
      <p:sp>
        <p:nvSpPr>
          <p:cNvPr id="496" name="Rectángulo 16"/>
          <p:cNvSpPr/>
          <p:nvPr/>
        </p:nvSpPr>
        <p:spPr>
          <a:xfrm>
            <a:off x="4583024" y="4547501"/>
            <a:ext cx="1473970" cy="3538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WITH MPFV</a:t>
            </a:r>
            <a:r>
              <a:rPr baseline="-25000"/>
              <a:t>®</a:t>
            </a:r>
          </a:p>
        </p:txBody>
      </p:sp>
      <p:pic>
        <p:nvPicPr>
          <p:cNvPr id="497" name="aguila-logo.png" descr="aguil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02" name="Rectangle 1"/>
          <p:cNvSpPr txBox="1"/>
          <p:nvPr/>
        </p:nvSpPr>
        <p:spPr>
          <a:xfrm>
            <a:off x="3716561" y="758494"/>
            <a:ext cx="5435880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Unconventional Oil reservoirs</a:t>
            </a:r>
          </a:p>
        </p:txBody>
      </p:sp>
      <p:sp>
        <p:nvSpPr>
          <p:cNvPr id="503" name="Rectángulo 4"/>
          <p:cNvSpPr txBox="1"/>
          <p:nvPr/>
        </p:nvSpPr>
        <p:spPr>
          <a:xfrm>
            <a:off x="314424" y="2466821"/>
            <a:ext cx="107725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WELL “B”</a:t>
            </a:r>
          </a:p>
        </p:txBody>
      </p:sp>
      <p:sp>
        <p:nvSpPr>
          <p:cNvPr id="504" name="Conector recto 6"/>
          <p:cNvSpPr/>
          <p:nvPr/>
        </p:nvSpPr>
        <p:spPr>
          <a:xfrm>
            <a:off x="374903" y="2854442"/>
            <a:ext cx="1737362" cy="1"/>
          </a:xfrm>
          <a:prstGeom prst="line">
            <a:avLst/>
          </a:prstGeom>
          <a:ln w="38100">
            <a:solidFill>
              <a:srgbClr val="245626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05" name="Rectángulo 8"/>
          <p:cNvSpPr txBox="1"/>
          <p:nvPr/>
        </p:nvSpPr>
        <p:spPr>
          <a:xfrm>
            <a:off x="289983" y="3057834"/>
            <a:ext cx="3066236" cy="289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MPFV® applied in unconventional reservoirs for production maintenance.</a:t>
            </a:r>
          </a:p>
          <a:p>
            <a:pPr algn="just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MPFV® changed the decline trend of production.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MPFV® increased recovered production by 4,653 barrels in 154 days.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Increases the productive life of the well</a:t>
            </a:r>
          </a:p>
        </p:txBody>
      </p:sp>
      <p:grpSp>
        <p:nvGrpSpPr>
          <p:cNvPr id="508" name="CuadroTexto 7"/>
          <p:cNvGrpSpPr/>
          <p:nvPr/>
        </p:nvGrpSpPr>
        <p:grpSpPr>
          <a:xfrm>
            <a:off x="362711" y="1499616"/>
            <a:ext cx="1552995" cy="408624"/>
            <a:chOff x="0" y="0"/>
            <a:chExt cx="1552993" cy="408623"/>
          </a:xfrm>
        </p:grpSpPr>
        <p:sp>
          <p:nvSpPr>
            <p:cNvPr id="506" name="Rounded Rectangle"/>
            <p:cNvSpPr/>
            <p:nvPr/>
          </p:nvSpPr>
          <p:spPr>
            <a:xfrm>
              <a:off x="0" y="0"/>
              <a:ext cx="1552994" cy="408624"/>
            </a:xfrm>
            <a:prstGeom prst="roundRect">
              <a:avLst>
                <a:gd name="adj" fmla="val 16667"/>
              </a:avLst>
            </a:prstGeom>
            <a:solidFill>
              <a:srgbClr val="245C4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7" name="GOALS:"/>
            <p:cNvSpPr txBox="1"/>
            <p:nvPr/>
          </p:nvSpPr>
          <p:spPr>
            <a:xfrm>
              <a:off x="72017" y="26297"/>
              <a:ext cx="140896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GOALS</a:t>
              </a:r>
              <a:r>
                <a:rPr sz="1800"/>
                <a:t>:</a:t>
              </a:r>
            </a:p>
          </p:txBody>
        </p:sp>
      </p:grpSp>
      <p:sp>
        <p:nvSpPr>
          <p:cNvPr id="509" name="Rectángulo 10"/>
          <p:cNvSpPr txBox="1"/>
          <p:nvPr/>
        </p:nvSpPr>
        <p:spPr>
          <a:xfrm>
            <a:off x="303237" y="2027975"/>
            <a:ext cx="305298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Increase Oil Net Production (Np).</a:t>
            </a:r>
          </a:p>
        </p:txBody>
      </p:sp>
      <p:grpSp>
        <p:nvGrpSpPr>
          <p:cNvPr id="522" name="Grupo 1"/>
          <p:cNvGrpSpPr/>
          <p:nvPr/>
        </p:nvGrpSpPr>
        <p:grpSpPr>
          <a:xfrm>
            <a:off x="3629412" y="2219329"/>
            <a:ext cx="5811549" cy="4235820"/>
            <a:chOff x="0" y="0"/>
            <a:chExt cx="5811548" cy="4235819"/>
          </a:xfrm>
        </p:grpSpPr>
        <p:pic>
          <p:nvPicPr>
            <p:cNvPr id="510" name="14 Imagen" descr="14 Imagen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7368" r="0" b="0"/>
            <a:stretch>
              <a:fillRect/>
            </a:stretch>
          </p:blipFill>
          <p:spPr>
            <a:xfrm>
              <a:off x="0" y="0"/>
              <a:ext cx="5711240" cy="4121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1" name="CuadroTexto 12"/>
            <p:cNvSpPr txBox="1"/>
            <p:nvPr/>
          </p:nvSpPr>
          <p:spPr>
            <a:xfrm rot="16200000">
              <a:off x="4792644" y="1687645"/>
              <a:ext cx="1730469" cy="3073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Oil flowrate (BPD) </a:t>
              </a:r>
            </a:p>
          </p:txBody>
        </p:sp>
        <p:sp>
          <p:nvSpPr>
            <p:cNvPr id="512" name="CuadroTexto 13"/>
            <p:cNvSpPr txBox="1"/>
            <p:nvPr/>
          </p:nvSpPr>
          <p:spPr>
            <a:xfrm>
              <a:off x="2157239" y="3928479"/>
              <a:ext cx="1502439" cy="3073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Time (Days)</a:t>
              </a:r>
            </a:p>
          </p:txBody>
        </p:sp>
        <p:sp>
          <p:nvSpPr>
            <p:cNvPr id="513" name="CuadroTexto 14"/>
            <p:cNvSpPr txBox="1"/>
            <p:nvPr/>
          </p:nvSpPr>
          <p:spPr>
            <a:xfrm>
              <a:off x="2845410" y="3349036"/>
              <a:ext cx="1502439" cy="2438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Marginal Flowrate</a:t>
              </a:r>
            </a:p>
          </p:txBody>
        </p:sp>
        <p:sp>
          <p:nvSpPr>
            <p:cNvPr id="514" name="Rectángulo 15"/>
            <p:cNvSpPr/>
            <p:nvPr/>
          </p:nvSpPr>
          <p:spPr>
            <a:xfrm>
              <a:off x="686024" y="273911"/>
              <a:ext cx="2159387" cy="35382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WITHOUT MPFV</a:t>
              </a:r>
              <a:r>
                <a:rPr baseline="-25000"/>
                <a:t>®</a:t>
              </a:r>
            </a:p>
          </p:txBody>
        </p:sp>
        <p:sp>
          <p:nvSpPr>
            <p:cNvPr id="515" name="Rectángulo 17"/>
            <p:cNvSpPr/>
            <p:nvPr/>
          </p:nvSpPr>
          <p:spPr>
            <a:xfrm>
              <a:off x="2035477" y="2170854"/>
              <a:ext cx="1129033" cy="35382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 MPFV</a:t>
              </a:r>
              <a:r>
                <a:rPr baseline="-25000"/>
                <a:t>®</a:t>
              </a:r>
            </a:p>
          </p:txBody>
        </p:sp>
        <p:sp>
          <p:nvSpPr>
            <p:cNvPr id="516" name="Rectángulo 18"/>
            <p:cNvSpPr/>
            <p:nvPr/>
          </p:nvSpPr>
          <p:spPr>
            <a:xfrm>
              <a:off x="3763027" y="1287786"/>
              <a:ext cx="1466836" cy="35382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WITHOUT MPFV</a:t>
              </a:r>
              <a:r>
                <a:rPr baseline="-25000"/>
                <a:t>®</a:t>
              </a:r>
            </a:p>
          </p:txBody>
        </p:sp>
        <p:sp>
          <p:nvSpPr>
            <p:cNvPr id="517" name="Rectángulo 19"/>
            <p:cNvSpPr/>
            <p:nvPr/>
          </p:nvSpPr>
          <p:spPr>
            <a:xfrm>
              <a:off x="4016425" y="395781"/>
              <a:ext cx="1129033" cy="35382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 MPFV</a:t>
              </a:r>
              <a:r>
                <a:rPr baseline="-25000"/>
                <a:t>®</a:t>
              </a:r>
            </a:p>
          </p:txBody>
        </p:sp>
        <p:sp>
          <p:nvSpPr>
            <p:cNvPr id="518" name="Conector recto de flecha 2"/>
            <p:cNvSpPr/>
            <p:nvPr/>
          </p:nvSpPr>
          <p:spPr>
            <a:xfrm>
              <a:off x="717062" y="938941"/>
              <a:ext cx="560969" cy="1"/>
            </a:xfrm>
            <a:prstGeom prst="line">
              <a:avLst/>
            </a:prstGeom>
            <a:noFill/>
            <a:ln w="6350" cap="flat">
              <a:solidFill>
                <a:srgbClr val="C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9" name="Conector recto de flecha 20"/>
            <p:cNvSpPr/>
            <p:nvPr/>
          </p:nvSpPr>
          <p:spPr>
            <a:xfrm>
              <a:off x="2627975" y="2840997"/>
              <a:ext cx="560969" cy="1"/>
            </a:xfrm>
            <a:prstGeom prst="line">
              <a:avLst/>
            </a:prstGeom>
            <a:noFill/>
            <a:ln w="6350" cap="flat">
              <a:solidFill>
                <a:srgbClr val="7030A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0" name="Conector recto de flecha 5"/>
            <p:cNvSpPr/>
            <p:nvPr/>
          </p:nvSpPr>
          <p:spPr>
            <a:xfrm flipH="1">
              <a:off x="595114" y="2840997"/>
              <a:ext cx="411919" cy="1"/>
            </a:xfrm>
            <a:prstGeom prst="line">
              <a:avLst/>
            </a:prstGeom>
            <a:noFill/>
            <a:ln w="6350" cap="flat">
              <a:solidFill>
                <a:srgbClr val="0070C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1" name="Conector recto de flecha 21"/>
            <p:cNvSpPr/>
            <p:nvPr/>
          </p:nvSpPr>
          <p:spPr>
            <a:xfrm flipH="1">
              <a:off x="2496541" y="1403498"/>
              <a:ext cx="411919" cy="1"/>
            </a:xfrm>
            <a:prstGeom prst="line">
              <a:avLst/>
            </a:prstGeom>
            <a:noFill/>
            <a:ln w="6350" cap="flat">
              <a:solidFill>
                <a:srgbClr val="548235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23" name="aguila-logo.png" descr="aguil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28" name="Rectangle 1"/>
          <p:cNvSpPr txBox="1"/>
          <p:nvPr/>
        </p:nvSpPr>
        <p:spPr>
          <a:xfrm>
            <a:off x="6543551" y="758494"/>
            <a:ext cx="2608890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Water Control</a:t>
            </a:r>
          </a:p>
        </p:txBody>
      </p:sp>
      <p:grpSp>
        <p:nvGrpSpPr>
          <p:cNvPr id="541" name="Grupo 1"/>
          <p:cNvGrpSpPr/>
          <p:nvPr/>
        </p:nvGrpSpPr>
        <p:grpSpPr>
          <a:xfrm>
            <a:off x="1078571" y="1499616"/>
            <a:ext cx="8616684" cy="4958636"/>
            <a:chOff x="0" y="0"/>
            <a:chExt cx="8616683" cy="4958634"/>
          </a:xfrm>
        </p:grpSpPr>
        <p:pic>
          <p:nvPicPr>
            <p:cNvPr id="52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313" t="15797" r="8426" b="3340"/>
            <a:stretch>
              <a:fillRect/>
            </a:stretch>
          </p:blipFill>
          <p:spPr>
            <a:xfrm>
              <a:off x="172911" y="-1"/>
              <a:ext cx="8443773" cy="4958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0" name="Rectángulo 12"/>
            <p:cNvSpPr/>
            <p:nvPr/>
          </p:nvSpPr>
          <p:spPr>
            <a:xfrm rot="2844087">
              <a:off x="2744912" y="3735481"/>
              <a:ext cx="984695" cy="26555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9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WITHOUT MPFV</a:t>
              </a:r>
              <a:r>
                <a:rPr baseline="-25000"/>
                <a:t>®</a:t>
              </a:r>
            </a:p>
          </p:txBody>
        </p:sp>
        <p:sp>
          <p:nvSpPr>
            <p:cNvPr id="531" name="Rectángulo 13"/>
            <p:cNvSpPr/>
            <p:nvPr/>
          </p:nvSpPr>
          <p:spPr>
            <a:xfrm rot="21389705">
              <a:off x="4167344" y="3561982"/>
              <a:ext cx="984435" cy="3235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 MPFV</a:t>
              </a:r>
              <a:r>
                <a:rPr baseline="-25000"/>
                <a:t>®</a:t>
              </a:r>
            </a:p>
          </p:txBody>
        </p:sp>
        <p:sp>
          <p:nvSpPr>
            <p:cNvPr id="532" name="Rectángulo 14"/>
            <p:cNvSpPr/>
            <p:nvPr/>
          </p:nvSpPr>
          <p:spPr>
            <a:xfrm>
              <a:off x="604707" y="424995"/>
              <a:ext cx="1273979" cy="3235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WITHOUT MPFV</a:t>
              </a:r>
              <a:r>
                <a:rPr baseline="-25000"/>
                <a:t>®</a:t>
              </a:r>
            </a:p>
          </p:txBody>
        </p:sp>
        <p:sp>
          <p:nvSpPr>
            <p:cNvPr id="533" name="Rectángulo 16"/>
            <p:cNvSpPr/>
            <p:nvPr/>
          </p:nvSpPr>
          <p:spPr>
            <a:xfrm>
              <a:off x="2763546" y="428068"/>
              <a:ext cx="1049288" cy="28067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sz="1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 MPFV</a:t>
              </a:r>
              <a:r>
                <a:rPr baseline="-25000"/>
                <a:t>®</a:t>
              </a:r>
            </a:p>
          </p:txBody>
        </p:sp>
        <p:sp>
          <p:nvSpPr>
            <p:cNvPr id="534" name="Rectángulo 17"/>
            <p:cNvSpPr/>
            <p:nvPr/>
          </p:nvSpPr>
          <p:spPr>
            <a:xfrm>
              <a:off x="0" y="32099"/>
              <a:ext cx="1481226" cy="5013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With MPFV</a:t>
              </a:r>
              <a:r>
                <a:rPr baseline="-25000"/>
                <a:t>® </a:t>
              </a:r>
              <a:r>
                <a:t> since</a:t>
              </a:r>
            </a:p>
          </p:txBody>
        </p:sp>
        <p:sp>
          <p:nvSpPr>
            <p:cNvPr id="535" name="Rectángulo 19"/>
            <p:cNvSpPr/>
            <p:nvPr/>
          </p:nvSpPr>
          <p:spPr>
            <a:xfrm>
              <a:off x="2078013" y="54789"/>
              <a:ext cx="1933576" cy="4724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Depth of installation</a:t>
              </a:r>
            </a:p>
          </p:txBody>
        </p:sp>
        <p:sp>
          <p:nvSpPr>
            <p:cNvPr id="536" name="Rectángulo 20"/>
            <p:cNvSpPr txBox="1"/>
            <p:nvPr/>
          </p:nvSpPr>
          <p:spPr>
            <a:xfrm>
              <a:off x="5123128" y="200403"/>
              <a:ext cx="297972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Well head pressure Charts</a:t>
              </a:r>
            </a:p>
          </p:txBody>
        </p:sp>
        <p:sp>
          <p:nvSpPr>
            <p:cNvPr id="537" name="Rectángulo 21"/>
            <p:cNvSpPr/>
            <p:nvPr/>
          </p:nvSpPr>
          <p:spPr>
            <a:xfrm>
              <a:off x="1193708" y="2429377"/>
              <a:ext cx="575036" cy="4724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Water </a:t>
              </a:r>
            </a:p>
            <a:p>
              <a:pPr algn="ct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%</a:t>
              </a:r>
            </a:p>
          </p:txBody>
        </p:sp>
        <p:sp>
          <p:nvSpPr>
            <p:cNvPr id="538" name="Rectángulo 22"/>
            <p:cNvSpPr/>
            <p:nvPr/>
          </p:nvSpPr>
          <p:spPr>
            <a:xfrm>
              <a:off x="3317997" y="2425479"/>
              <a:ext cx="575036" cy="4724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Water </a:t>
              </a:r>
            </a:p>
            <a:p>
              <a:pPr algn="ct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%</a:t>
              </a:r>
            </a:p>
          </p:txBody>
        </p:sp>
        <p:sp>
          <p:nvSpPr>
            <p:cNvPr id="539" name="Rectángulo 23"/>
            <p:cNvSpPr/>
            <p:nvPr/>
          </p:nvSpPr>
          <p:spPr>
            <a:xfrm>
              <a:off x="5394175" y="2416228"/>
              <a:ext cx="575036" cy="4724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Water </a:t>
              </a:r>
            </a:p>
            <a:p>
              <a:pPr algn="ct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%</a:t>
              </a:r>
            </a:p>
          </p:txBody>
        </p:sp>
        <p:sp>
          <p:nvSpPr>
            <p:cNvPr id="540" name="Rectángulo 24"/>
            <p:cNvSpPr/>
            <p:nvPr/>
          </p:nvSpPr>
          <p:spPr>
            <a:xfrm>
              <a:off x="7470353" y="2397726"/>
              <a:ext cx="575036" cy="4724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Water </a:t>
              </a:r>
            </a:p>
            <a:p>
              <a:pPr algn="ctr">
                <a:defRPr b="1"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%</a:t>
              </a:r>
            </a:p>
          </p:txBody>
        </p:sp>
      </p:grpSp>
      <p:sp>
        <p:nvSpPr>
          <p:cNvPr id="542" name="Rectángulo 11"/>
          <p:cNvSpPr txBox="1"/>
          <p:nvPr/>
        </p:nvSpPr>
        <p:spPr>
          <a:xfrm>
            <a:off x="189511" y="4733487"/>
            <a:ext cx="332312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MPFV® applied in oil reservoirs for control of water production and stabilization of well head pressure.</a:t>
            </a:r>
          </a:p>
          <a:p>
            <a:pPr algn="just"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just"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wide variation in well head pressure is identified, from 23 to 37 kg / cm</a:t>
            </a:r>
            <a:r>
              <a:rPr baseline="30000"/>
              <a:t>2</a:t>
            </a:r>
            <a:r>
              <a:t>, with a water cut of 60%.</a:t>
            </a:r>
          </a:p>
        </p:txBody>
      </p:sp>
      <p:sp>
        <p:nvSpPr>
          <p:cNvPr id="543" name="TextBox 23"/>
          <p:cNvSpPr txBox="1"/>
          <p:nvPr/>
        </p:nvSpPr>
        <p:spPr>
          <a:xfrm>
            <a:off x="8016879" y="4790137"/>
            <a:ext cx="1611753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MPFV system stabilized pressure from 14 to 15 kg/cm</a:t>
            </a:r>
            <a:r>
              <a:rPr baseline="30000"/>
              <a:t>2</a:t>
            </a:r>
            <a:r>
              <a:t> and increased net oil production from 145 to 230 bpd.</a:t>
            </a:r>
          </a:p>
        </p:txBody>
      </p:sp>
      <p:pic>
        <p:nvPicPr>
          <p:cNvPr id="544" name="aguila-logo.png" descr="aguil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49" name="Rectangle 7"/>
          <p:cNvSpPr txBox="1"/>
          <p:nvPr/>
        </p:nvSpPr>
        <p:spPr>
          <a:xfrm>
            <a:off x="5408551" y="758494"/>
            <a:ext cx="3743890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Gas Wells - Analysis</a:t>
            </a:r>
          </a:p>
        </p:txBody>
      </p:sp>
      <p:graphicFrame>
        <p:nvGraphicFramePr>
          <p:cNvPr id="550" name="Tabla 1"/>
          <p:cNvGraphicFramePr/>
          <p:nvPr/>
        </p:nvGraphicFramePr>
        <p:xfrm>
          <a:off x="3575303" y="2247119"/>
          <a:ext cx="5754625" cy="405204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980146"/>
                <a:gridCol w="1685994"/>
                <a:gridCol w="1800149"/>
                <a:gridCol w="1288335"/>
              </a:tblGrid>
              <a:tr h="586385"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Well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Set-up date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Ø Venturi y Exp. 
(in)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Depth</a:t>
                      </a:r>
                    </a:p>
                    <a:p>
                      <a:pPr algn="ctr" defTabSz="914400">
                        <a:defRPr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(m)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1A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06/11/2009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18x20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1911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1B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29/11/2009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16x18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2006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1C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24/12/2009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12x14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2208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1D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27/01/2010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14x16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1946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1E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18/02/2010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20x22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2317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1F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21/02/2010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18x20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1800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1G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29/03/2010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10x12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3178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1H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22/04/2010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10x12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2762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1I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23/07/2010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12x14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1680</a:t>
                      </a:r>
                    </a:p>
                  </a:txBody>
                  <a:tcPr marL="4398" marR="4398" marT="4398" marB="4398" anchor="ctr" anchorCtr="0" horzOverflow="overflow"/>
                </a:tc>
              </a:tr>
              <a:tr h="3465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1J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09/09/2010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14x16</a:t>
                      </a:r>
                    </a:p>
                  </a:txBody>
                  <a:tcPr marL="4398" marR="4398" marT="4398" marB="4398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2383</a:t>
                      </a:r>
                    </a:p>
                  </a:txBody>
                  <a:tcPr marL="4398" marR="4398" marT="4398" marB="4398" anchor="ctr" anchorCtr="0" horzOverflow="overflow"/>
                </a:tc>
              </a:tr>
            </a:tbl>
          </a:graphicData>
        </a:graphic>
      </p:graphicFrame>
      <p:sp>
        <p:nvSpPr>
          <p:cNvPr id="551" name="CuadroTexto 2"/>
          <p:cNvSpPr txBox="1"/>
          <p:nvPr/>
        </p:nvSpPr>
        <p:spPr>
          <a:xfrm>
            <a:off x="259185" y="1522060"/>
            <a:ext cx="8948823" cy="69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Gas wells (10) from the Northern Region in the Burgos Basin have been selected for an economic analysis with the MPFV</a:t>
            </a:r>
            <a:r>
              <a:rPr baseline="-25000"/>
              <a:t>®</a:t>
            </a:r>
            <a:r>
              <a:t>.</a:t>
            </a:r>
          </a:p>
        </p:txBody>
      </p:sp>
      <p:pic>
        <p:nvPicPr>
          <p:cNvPr id="552" name="Imagen 1" descr="Imagen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-479126" y="3600427"/>
            <a:ext cx="3923184" cy="1505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aguila-logo.png" descr="aguil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8" name="Rectangle 1"/>
          <p:cNvSpPr txBox="1"/>
          <p:nvPr/>
        </p:nvSpPr>
        <p:spPr>
          <a:xfrm>
            <a:off x="3419649" y="758494"/>
            <a:ext cx="5732792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Gas Wells – Economic Analysis</a:t>
            </a:r>
          </a:p>
        </p:txBody>
      </p:sp>
      <p:sp>
        <p:nvSpPr>
          <p:cNvPr id="559" name="CuadroTexto 1"/>
          <p:cNvSpPr txBox="1"/>
          <p:nvPr/>
        </p:nvSpPr>
        <p:spPr>
          <a:xfrm>
            <a:off x="501261" y="1479624"/>
            <a:ext cx="8045466" cy="69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 average of 24 months of production was considered for the analysis with the MPFV</a:t>
            </a:r>
            <a:r>
              <a:rPr baseline="-25000"/>
              <a:t>®</a:t>
            </a:r>
            <a:r>
              <a:t>.</a:t>
            </a:r>
          </a:p>
        </p:txBody>
      </p:sp>
      <p:graphicFrame>
        <p:nvGraphicFramePr>
          <p:cNvPr id="560" name="Tabla 2"/>
          <p:cNvGraphicFramePr/>
          <p:nvPr/>
        </p:nvGraphicFramePr>
        <p:xfrm>
          <a:off x="1348040" y="2247646"/>
          <a:ext cx="7209920" cy="386096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1" bandCol="0" bandRow="0" rtl="0">
                <a:tableStyleId>{4C3C2611-4C71-4FC5-86AE-919BDF0F9419}</a:tableStyleId>
              </a:tblPr>
              <a:tblGrid>
                <a:gridCol w="1830472"/>
                <a:gridCol w="943275"/>
                <a:gridCol w="1457468"/>
                <a:gridCol w="1516678"/>
                <a:gridCol w="1462025"/>
              </a:tblGrid>
              <a:tr h="747637"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Well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Gp Increase  (mmcf)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IPV
(MUSD)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NPV
(MUSD)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NPV/IPV
(MUSD)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u="sng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1A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597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1,207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4.09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u="sng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1B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867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414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1,761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4.25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u="sng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1C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2.37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u="sng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1D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560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721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3,189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4.42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u="sng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1E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923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440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1,880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4.27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1F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299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594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3.62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1G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318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639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3.68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1H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346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3.13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6158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1I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106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324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3.06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  <a:tr h="31179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1J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877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3.90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</a:tr>
              <a:tr h="447286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Mean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445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1,099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3.68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3"/>
                      </a:solidFill>
                    </a:lnT>
                    <a:lnB w="12700">
                      <a:solidFill>
                        <a:schemeClr val="accent3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61" name="aguila-logo.png" descr="aguila-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66" name="CuadroTexto 1"/>
          <p:cNvSpPr txBox="1"/>
          <p:nvPr/>
        </p:nvSpPr>
        <p:spPr>
          <a:xfrm>
            <a:off x="3601161" y="684739"/>
            <a:ext cx="614979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Performance </a:t>
            </a:r>
            <a:r>
              <a:t>production</a:t>
            </a:r>
            <a:r>
              <a:t> </a:t>
            </a:r>
            <a:r>
              <a:t>Well</a:t>
            </a:r>
            <a:r>
              <a:t> 1G</a:t>
            </a:r>
          </a:p>
        </p:txBody>
      </p:sp>
      <p:graphicFrame>
        <p:nvGraphicFramePr>
          <p:cNvPr id="567" name="Gráfico 2"/>
          <p:cNvGraphicFramePr/>
          <p:nvPr/>
        </p:nvGraphicFramePr>
        <p:xfrm>
          <a:off x="805803" y="1994007"/>
          <a:ext cx="3689644" cy="427010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568" name="Imagen 1" descr="Imagen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3788" y="2348474"/>
            <a:ext cx="667216" cy="3033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69" name="Gráfico 3"/>
          <p:cNvGraphicFramePr/>
          <p:nvPr/>
        </p:nvGraphicFramePr>
        <p:xfrm>
          <a:off x="5514001" y="1804552"/>
          <a:ext cx="3783744" cy="427641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pic>
        <p:nvPicPr>
          <p:cNvPr id="570" name="Imagen 1" descr="Imagen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6249" y="5381257"/>
            <a:ext cx="667216" cy="303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guila-logo.png" descr="aguila-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Rectangle 1"/>
          <p:cNvSpPr txBox="1"/>
          <p:nvPr/>
        </p:nvSpPr>
        <p:spPr>
          <a:xfrm>
            <a:off x="7376258" y="648716"/>
            <a:ext cx="1851726" cy="633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ctr">
              <a:defRPr b="1" sz="36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103" name="CuadroTexto 2"/>
          <p:cNvSpPr txBox="1"/>
          <p:nvPr/>
        </p:nvSpPr>
        <p:spPr>
          <a:xfrm>
            <a:off x="926607" y="2027411"/>
            <a:ext cx="7771623" cy="3635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Background</a:t>
            </a:r>
          </a:p>
          <a:p>
            <a:pPr marL="457200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Theoretical Foundation</a:t>
            </a:r>
          </a:p>
          <a:p>
            <a:pPr marL="457200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Oil &amp; Gas production effects</a:t>
            </a:r>
          </a:p>
          <a:p>
            <a:pPr marL="457200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Tubing energy management </a:t>
            </a:r>
          </a:p>
          <a:p>
            <a:pPr marL="457200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Reservoir energy management </a:t>
            </a:r>
          </a:p>
          <a:p>
            <a:pPr marL="457200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MPFV</a:t>
            </a:r>
            <a:r>
              <a:rPr baseline="-25000"/>
              <a:t>®</a:t>
            </a:r>
            <a:r>
              <a:t> applications in oil &amp; gas wells</a:t>
            </a:r>
          </a:p>
          <a:p>
            <a:pPr marL="457200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Technical proposal</a:t>
            </a:r>
          </a:p>
        </p:txBody>
      </p:sp>
      <p:pic>
        <p:nvPicPr>
          <p:cNvPr id="104" name="aguila-logo.png" descr="aguila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Marcador de contenido 2"/>
          <p:cNvSpPr txBox="1"/>
          <p:nvPr/>
        </p:nvSpPr>
        <p:spPr>
          <a:xfrm>
            <a:off x="419454" y="1470985"/>
            <a:ext cx="5640352" cy="5120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914400">
              <a:lnSpc>
                <a:spcPct val="120000"/>
              </a:lnSpc>
              <a:spcBef>
                <a:spcPts val="10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Flow Pattern Enhancer MPFV® is a mechanical system, created for downhole applications, it is made with corrosion-resistant materials and its main components are erosion-resistant. </a:t>
            </a:r>
            <a:endParaRPr sz="2800"/>
          </a:p>
          <a:p>
            <a:pPr algn="just" defTabSz="914400">
              <a:lnSpc>
                <a:spcPct val="120000"/>
              </a:lnSpc>
              <a:spcBef>
                <a:spcPts val="10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MPFV® have 3 main components engineered to specific conditions of each well</a:t>
            </a:r>
            <a:endParaRPr sz="2800"/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SzPct val="100000"/>
              <a:buAutoNum type="arabicPeriod" startAt="1"/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Primary Expander </a:t>
            </a:r>
            <a:r>
              <a:rPr b="0"/>
              <a:t>is designed to controlling the pressure and flow of hydrocarbons coming from reservoir, </a:t>
            </a:r>
            <a:endParaRPr sz="2800"/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SzPct val="100000"/>
              <a:buAutoNum type="arabicPeriod" startAt="1"/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Venturi Neck </a:t>
            </a:r>
            <a:r>
              <a:rPr b="0"/>
              <a:t>generates a homogeneous flow and prevents slippage of gas and liquid in well tubing, both parts, Venturi  Neck and Primary Expander, are coupled to retrievable packer, </a:t>
            </a:r>
            <a:endParaRPr sz="2800"/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SzPct val="100000"/>
              <a:buAutoNum type="arabicPeriod" startAt="1"/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Retrievable Packer </a:t>
            </a:r>
            <a:r>
              <a:rPr b="0"/>
              <a:t>fixes hermetically entire system against production tubing.</a:t>
            </a:r>
          </a:p>
        </p:txBody>
      </p:sp>
      <p:sp>
        <p:nvSpPr>
          <p:cNvPr id="110" name="Rectangle 2"/>
          <p:cNvSpPr txBox="1"/>
          <p:nvPr/>
        </p:nvSpPr>
        <p:spPr>
          <a:xfrm>
            <a:off x="7036228" y="744734"/>
            <a:ext cx="2350487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Background</a:t>
            </a:r>
          </a:p>
        </p:txBody>
      </p:sp>
      <p:pic>
        <p:nvPicPr>
          <p:cNvPr id="11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0776" y="1562907"/>
            <a:ext cx="3538661" cy="4789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aguila-logo.png" descr="aguil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Rectangle 1"/>
          <p:cNvSpPr txBox="1"/>
          <p:nvPr/>
        </p:nvSpPr>
        <p:spPr>
          <a:xfrm>
            <a:off x="5328047" y="744317"/>
            <a:ext cx="4293251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Theoretical Foundation</a:t>
            </a:r>
          </a:p>
        </p:txBody>
      </p:sp>
      <p:sp>
        <p:nvSpPr>
          <p:cNvPr id="118" name="Rectangle 1"/>
          <p:cNvSpPr txBox="1"/>
          <p:nvPr/>
        </p:nvSpPr>
        <p:spPr>
          <a:xfrm>
            <a:off x="45719" y="1368013"/>
            <a:ext cx="9814562" cy="517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914400"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Venturi-type flow pattern enhancer system MPFV</a:t>
            </a:r>
            <a:r>
              <a:rPr baseline="-25000"/>
              <a:t>®</a:t>
            </a:r>
          </a:p>
        </p:txBody>
      </p:sp>
      <p:grpSp>
        <p:nvGrpSpPr>
          <p:cNvPr id="121" name="Rectangle 3"/>
          <p:cNvGrpSpPr/>
          <p:nvPr/>
        </p:nvGrpSpPr>
        <p:grpSpPr>
          <a:xfrm>
            <a:off x="329489" y="2011465"/>
            <a:ext cx="4785437" cy="4283869"/>
            <a:chOff x="0" y="0"/>
            <a:chExt cx="4785435" cy="4283867"/>
          </a:xfrm>
        </p:grpSpPr>
        <p:sp>
          <p:nvSpPr>
            <p:cNvPr id="119" name="Rectangle"/>
            <p:cNvSpPr/>
            <p:nvPr/>
          </p:nvSpPr>
          <p:spPr>
            <a:xfrm>
              <a:off x="-1" y="0"/>
              <a:ext cx="4785437" cy="42838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/>
            </a:p>
          </p:txBody>
        </p:sp>
        <p:sp>
          <p:nvSpPr>
            <p:cNvPr id="120" name="The MPFV®’s operation is like the jet effect in a hydraulic pump, velocity of flow increases inversely proportional to pressure in the Venturi’s neck troth. The reservoir´s fluid is the only source of energy and flows through the MPFV® like power fluid i"/>
            <p:cNvSpPr txBox="1"/>
            <p:nvPr/>
          </p:nvSpPr>
          <p:spPr>
            <a:xfrm>
              <a:off x="45719" y="0"/>
              <a:ext cx="4693997" cy="38539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1" indent="0" algn="just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The MPFV</a:t>
              </a:r>
              <a:r>
                <a:rPr baseline="-25000"/>
                <a:t>®</a:t>
              </a:r>
              <a:r>
                <a:t>’s operation is like the jet effect in a hydraulic pump, velocity of flow increases inversely proportional to pressure in the Venturi’s neck troth. The reservoir´s fluid is the only source of energy and flows through the MPFV</a:t>
              </a:r>
              <a:r>
                <a:rPr baseline="-25000"/>
                <a:t>®</a:t>
              </a:r>
              <a:r>
                <a:t> like power fluid in a Jet pump, that is why MPFV</a:t>
              </a:r>
              <a:r>
                <a:rPr baseline="-25000"/>
                <a:t>®</a:t>
              </a:r>
              <a:r>
                <a:t> is not consider a production artificial system.</a:t>
              </a:r>
            </a:p>
            <a:p>
              <a:pPr lvl="1" indent="0" algn="just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lvl="1" indent="0" algn="just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The Venturi effect can be calculated by combining the Bernoulli’s principle and the continuity equation.</a:t>
              </a:r>
            </a:p>
          </p:txBody>
        </p:sp>
      </p:grp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4012" y="5748571"/>
            <a:ext cx="2095874" cy="59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13224" t="6998" r="10394" b="4947"/>
          <a:stretch>
            <a:fillRect/>
          </a:stretch>
        </p:blipFill>
        <p:spPr>
          <a:xfrm>
            <a:off x="5481499" y="2059300"/>
            <a:ext cx="4176946" cy="423603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4" name="aguila-logo.png" descr="aguila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Rectangle 1"/>
          <p:cNvSpPr txBox="1"/>
          <p:nvPr/>
        </p:nvSpPr>
        <p:spPr>
          <a:xfrm>
            <a:off x="6720340" y="722014"/>
            <a:ext cx="2761625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Liquid Loading</a:t>
            </a:r>
          </a:p>
        </p:txBody>
      </p:sp>
      <p:sp>
        <p:nvSpPr>
          <p:cNvPr id="130" name="Rectángulo 3"/>
          <p:cNvSpPr txBox="1"/>
          <p:nvPr/>
        </p:nvSpPr>
        <p:spPr>
          <a:xfrm>
            <a:off x="315819" y="1420325"/>
            <a:ext cx="474601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 algn="just">
              <a:spcBef>
                <a:spcPts val="3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 mature gas fields Intermittent flow patterns are presented by a periodic flow of gas and liquid with a large variation of flow rate and pressure into the well tubing, this instability generates unexpected interruptions in well production.</a:t>
            </a:r>
          </a:p>
        </p:txBody>
      </p:sp>
      <p:grpSp>
        <p:nvGrpSpPr>
          <p:cNvPr id="138" name="Grupo 6"/>
          <p:cNvGrpSpPr/>
          <p:nvPr/>
        </p:nvGrpSpPr>
        <p:grpSpPr>
          <a:xfrm>
            <a:off x="399744" y="2873469"/>
            <a:ext cx="4124630" cy="3563013"/>
            <a:chOff x="0" y="0"/>
            <a:chExt cx="4124628" cy="3563012"/>
          </a:xfrm>
        </p:grpSpPr>
        <p:pic>
          <p:nvPicPr>
            <p:cNvPr id="13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328" y="365219"/>
              <a:ext cx="2977012" cy="3109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4 Título"/>
            <p:cNvSpPr txBox="1"/>
            <p:nvPr/>
          </p:nvSpPr>
          <p:spPr>
            <a:xfrm>
              <a:off x="353840" y="0"/>
              <a:ext cx="2558260" cy="669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>
                <a:lnSpc>
                  <a:spcPct val="120000"/>
                </a:lnSpc>
                <a:defRPr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Homogeneous Flow</a:t>
              </a:r>
              <a:br/>
            </a:p>
          </p:txBody>
        </p:sp>
        <p:sp>
          <p:nvSpPr>
            <p:cNvPr id="133" name="Elipse 9"/>
            <p:cNvSpPr/>
            <p:nvPr/>
          </p:nvSpPr>
          <p:spPr>
            <a:xfrm>
              <a:off x="2568998" y="369810"/>
              <a:ext cx="399891" cy="2421885"/>
            </a:xfrm>
            <a:prstGeom prst="ellipse">
              <a:avLst/>
            </a:prstGeom>
            <a:noFill/>
            <a:ln w="3810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4" name="CuadroTexto 10"/>
            <p:cNvSpPr txBox="1"/>
            <p:nvPr/>
          </p:nvSpPr>
          <p:spPr>
            <a:xfrm>
              <a:off x="1508037" y="3046403"/>
              <a:ext cx="1417986" cy="333089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  <a:r>
                <a:t>Annular Flow</a:t>
              </a:r>
            </a:p>
          </p:txBody>
        </p:sp>
        <p:sp>
          <p:nvSpPr>
            <p:cNvPr id="135" name="CuadroTexto 11"/>
            <p:cNvSpPr txBox="1"/>
            <p:nvPr/>
          </p:nvSpPr>
          <p:spPr>
            <a:xfrm>
              <a:off x="403313" y="2937824"/>
              <a:ext cx="805666" cy="625189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/>
              <a:r>
                <a:t>Mist </a:t>
              </a:r>
            </a:p>
            <a:p>
              <a:pPr algn="ctr"/>
              <a:r>
                <a:t>Flow</a:t>
              </a:r>
            </a:p>
          </p:txBody>
        </p:sp>
        <p:sp>
          <p:nvSpPr>
            <p:cNvPr id="136" name="CuadroTexto 12"/>
            <p:cNvSpPr txBox="1"/>
            <p:nvPr/>
          </p:nvSpPr>
          <p:spPr>
            <a:xfrm>
              <a:off x="2968887" y="344279"/>
              <a:ext cx="1155742" cy="30059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Liquid film</a:t>
              </a:r>
            </a:p>
          </p:txBody>
        </p:sp>
        <p:sp>
          <p:nvSpPr>
            <p:cNvPr id="137" name="CuadroTexto 13"/>
            <p:cNvSpPr txBox="1"/>
            <p:nvPr/>
          </p:nvSpPr>
          <p:spPr>
            <a:xfrm rot="16200000">
              <a:off x="-385682" y="2163932"/>
              <a:ext cx="1104451" cy="33308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  <a:r>
                <a:t>Gas flow</a:t>
              </a:r>
            </a:p>
          </p:txBody>
        </p:sp>
      </p:grpSp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0335" y="2003395"/>
            <a:ext cx="4837449" cy="264832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ángulo 4"/>
          <p:cNvSpPr txBox="1"/>
          <p:nvPr/>
        </p:nvSpPr>
        <p:spPr>
          <a:xfrm>
            <a:off x="5295122" y="4621457"/>
            <a:ext cx="4332189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appropriate selection of Venturi system would help to hydrocarbon flow, decreasing the energy losses by the intermittent flow pattern, accelerating and mixing the gas and liquid phases, with a lower energy requirement.</a:t>
            </a:r>
          </a:p>
        </p:txBody>
      </p:sp>
      <p:sp>
        <p:nvSpPr>
          <p:cNvPr id="141" name="4 Título"/>
          <p:cNvSpPr txBox="1"/>
          <p:nvPr/>
        </p:nvSpPr>
        <p:spPr>
          <a:xfrm>
            <a:off x="6292172" y="1550235"/>
            <a:ext cx="2551767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lnSpc>
                <a:spcPct val="120000"/>
              </a:lnSpc>
              <a:defRPr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Liquid loading</a:t>
            </a:r>
            <a:br/>
          </a:p>
        </p:txBody>
      </p:sp>
      <p:pic>
        <p:nvPicPr>
          <p:cNvPr id="142" name="aguila-logo.png" descr="aguila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Rectangle 1"/>
          <p:cNvSpPr txBox="1"/>
          <p:nvPr/>
        </p:nvSpPr>
        <p:spPr>
          <a:xfrm>
            <a:off x="4222688" y="743143"/>
            <a:ext cx="5291702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Tubing Energy Management</a:t>
            </a:r>
          </a:p>
        </p:txBody>
      </p:sp>
      <p:sp>
        <p:nvSpPr>
          <p:cNvPr id="148" name="Marcador de contenido 2"/>
          <p:cNvSpPr txBox="1"/>
          <p:nvPr/>
        </p:nvSpPr>
        <p:spPr>
          <a:xfrm>
            <a:off x="831723" y="1946871"/>
            <a:ext cx="8242553" cy="32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just" defTabSz="914400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MPFV®</a:t>
            </a:r>
            <a:r>
              <a:rPr b="0"/>
              <a:t> is used in wells to:</a:t>
            </a:r>
          </a:p>
          <a:p>
            <a:pPr algn="just"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28600" indent="-228600" algn="just" defTabSz="914400">
              <a:spcBef>
                <a:spcPts val="1200"/>
              </a:spcBef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Increase flow velocity avoiding slippage of gas and liquid phases.</a:t>
            </a:r>
            <a:endParaRPr sz="2800"/>
          </a:p>
          <a:p>
            <a:pPr marL="228600" indent="-228600" algn="just" defTabSz="914400">
              <a:spcBef>
                <a:spcPts val="1200"/>
              </a:spcBef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Mixes two or more phases in homogeneous flow.</a:t>
            </a:r>
            <a:endParaRPr sz="2800"/>
          </a:p>
          <a:p>
            <a:pPr marL="228600" indent="-228600" algn="just" defTabSz="914400">
              <a:spcBef>
                <a:spcPts val="1200"/>
              </a:spcBef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Reduces pressure drops in the production tubing.</a:t>
            </a:r>
            <a:endParaRPr sz="2800"/>
          </a:p>
          <a:p>
            <a:pPr marL="228600" indent="-228600" algn="just" defTabSz="914400">
              <a:spcBef>
                <a:spcPts val="1200"/>
              </a:spcBef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Avoids liquids accumulation in the bottomhole.</a:t>
            </a:r>
            <a:endParaRPr sz="2800"/>
          </a:p>
          <a:p>
            <a:pPr marL="228600" indent="-228600" algn="just" defTabSz="914400">
              <a:spcBef>
                <a:spcPts val="1200"/>
              </a:spcBef>
              <a:buSzPct val="1000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 more freezing piping's and Methane Hydrates formation in the surface.</a:t>
            </a:r>
          </a:p>
        </p:txBody>
      </p:sp>
      <p:pic>
        <p:nvPicPr>
          <p:cNvPr id="149" name="aguila-logo.png" descr="aguila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Rectangle 1"/>
          <p:cNvSpPr txBox="1"/>
          <p:nvPr/>
        </p:nvSpPr>
        <p:spPr>
          <a:xfrm>
            <a:off x="4222688" y="743143"/>
            <a:ext cx="5291702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Tubing Energy Management</a:t>
            </a:r>
          </a:p>
        </p:txBody>
      </p:sp>
      <p:pic>
        <p:nvPicPr>
          <p:cNvPr id="155" name="Imagen 149" descr="Imagen 14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1722" y="1941116"/>
            <a:ext cx="3978171" cy="45171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upo 150"/>
          <p:cNvGrpSpPr/>
          <p:nvPr/>
        </p:nvGrpSpPr>
        <p:grpSpPr>
          <a:xfrm>
            <a:off x="5722225" y="5460960"/>
            <a:ext cx="823197" cy="598422"/>
            <a:chOff x="0" y="0"/>
            <a:chExt cx="823195" cy="598420"/>
          </a:xfrm>
        </p:grpSpPr>
        <p:sp>
          <p:nvSpPr>
            <p:cNvPr id="156" name="Flecha derecha 167"/>
            <p:cNvSpPr/>
            <p:nvPr/>
          </p:nvSpPr>
          <p:spPr>
            <a:xfrm>
              <a:off x="0" y="-1"/>
              <a:ext cx="313478" cy="1272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7" name="Flecha derecha 168"/>
            <p:cNvSpPr/>
            <p:nvPr/>
          </p:nvSpPr>
          <p:spPr>
            <a:xfrm>
              <a:off x="127429" y="117799"/>
              <a:ext cx="313478" cy="127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8" name="Flecha derecha 169"/>
            <p:cNvSpPr/>
            <p:nvPr/>
          </p:nvSpPr>
          <p:spPr>
            <a:xfrm>
              <a:off x="254859" y="235598"/>
              <a:ext cx="313478" cy="1272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9" name="Flecha derecha 170"/>
            <p:cNvSpPr/>
            <p:nvPr/>
          </p:nvSpPr>
          <p:spPr>
            <a:xfrm>
              <a:off x="382289" y="353398"/>
              <a:ext cx="313478" cy="127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0" name="Flecha derecha 171"/>
            <p:cNvSpPr/>
            <p:nvPr/>
          </p:nvSpPr>
          <p:spPr>
            <a:xfrm>
              <a:off x="509718" y="471197"/>
              <a:ext cx="313478" cy="127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grpSp>
        <p:nvGrpSpPr>
          <p:cNvPr id="166" name="Grupo 151"/>
          <p:cNvGrpSpPr/>
          <p:nvPr/>
        </p:nvGrpSpPr>
        <p:grpSpPr>
          <a:xfrm>
            <a:off x="7737975" y="5404417"/>
            <a:ext cx="823198" cy="619625"/>
            <a:chOff x="0" y="0"/>
            <a:chExt cx="823197" cy="619623"/>
          </a:xfrm>
        </p:grpSpPr>
        <p:sp>
          <p:nvSpPr>
            <p:cNvPr id="162" name="Flecha derecha 163"/>
            <p:cNvSpPr/>
            <p:nvPr/>
          </p:nvSpPr>
          <p:spPr>
            <a:xfrm flipH="1">
              <a:off x="0" y="492400"/>
              <a:ext cx="313478" cy="127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3" name="Flecha derecha 164"/>
            <p:cNvSpPr/>
            <p:nvPr/>
          </p:nvSpPr>
          <p:spPr>
            <a:xfrm flipH="1">
              <a:off x="127429" y="374601"/>
              <a:ext cx="313479" cy="127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4" name="Flecha derecha 165"/>
            <p:cNvSpPr/>
            <p:nvPr/>
          </p:nvSpPr>
          <p:spPr>
            <a:xfrm flipH="1">
              <a:off x="382289" y="117799"/>
              <a:ext cx="313479" cy="127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5" name="Flecha derecha 166"/>
            <p:cNvSpPr/>
            <p:nvPr/>
          </p:nvSpPr>
          <p:spPr>
            <a:xfrm flipH="1">
              <a:off x="509719" y="0"/>
              <a:ext cx="313479" cy="127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167" name="Rectángulo 152"/>
          <p:cNvSpPr/>
          <p:nvPr/>
        </p:nvSpPr>
        <p:spPr>
          <a:xfrm>
            <a:off x="7128584" y="5404417"/>
            <a:ext cx="44453" cy="123279"/>
          </a:xfrm>
          <a:prstGeom prst="rect">
            <a:avLst/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68" name="Rectángulo 153"/>
          <p:cNvSpPr/>
          <p:nvPr/>
        </p:nvSpPr>
        <p:spPr>
          <a:xfrm>
            <a:off x="7216841" y="5404417"/>
            <a:ext cx="44453" cy="123279"/>
          </a:xfrm>
          <a:prstGeom prst="rect">
            <a:avLst/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69" name="Flecha derecha 156"/>
          <p:cNvSpPr/>
          <p:nvPr/>
        </p:nvSpPr>
        <p:spPr>
          <a:xfrm flipH="1" rot="5400000">
            <a:off x="7093569" y="5107504"/>
            <a:ext cx="197383" cy="93613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</a:blip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0" name="Flecha derecha 157"/>
          <p:cNvSpPr/>
          <p:nvPr/>
        </p:nvSpPr>
        <p:spPr>
          <a:xfrm flipH="1" rot="5400000">
            <a:off x="7098923" y="4502315"/>
            <a:ext cx="197383" cy="93613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</a:blip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1" name="Flecha derecha 158"/>
          <p:cNvSpPr/>
          <p:nvPr/>
        </p:nvSpPr>
        <p:spPr>
          <a:xfrm flipH="1" rot="5400000">
            <a:off x="7098923" y="3897128"/>
            <a:ext cx="197383" cy="93613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</a:blip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2" name="Flecha derecha 159"/>
          <p:cNvSpPr/>
          <p:nvPr/>
        </p:nvSpPr>
        <p:spPr>
          <a:xfrm flipH="1" rot="5400000">
            <a:off x="7098923" y="3291938"/>
            <a:ext cx="197383" cy="93613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</a:blip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3" name="Flecha derecha 160"/>
          <p:cNvSpPr/>
          <p:nvPr/>
        </p:nvSpPr>
        <p:spPr>
          <a:xfrm flipH="1" rot="5400000">
            <a:off x="7093567" y="2729840"/>
            <a:ext cx="197383" cy="93613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</a:blip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4" name="Flecha derecha 161"/>
          <p:cNvSpPr/>
          <p:nvPr/>
        </p:nvSpPr>
        <p:spPr>
          <a:xfrm flipH="1" rot="5400000">
            <a:off x="7093567" y="2124650"/>
            <a:ext cx="197383" cy="93613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</a:blip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5" name="Flecha derecha 162"/>
          <p:cNvSpPr/>
          <p:nvPr/>
        </p:nvSpPr>
        <p:spPr>
          <a:xfrm flipH="1" rot="10800000">
            <a:off x="7411274" y="2029016"/>
            <a:ext cx="213519" cy="86538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</a:blip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grpSp>
        <p:nvGrpSpPr>
          <p:cNvPr id="184" name="Grupo 140"/>
          <p:cNvGrpSpPr/>
          <p:nvPr/>
        </p:nvGrpSpPr>
        <p:grpSpPr>
          <a:xfrm>
            <a:off x="6442602" y="5567457"/>
            <a:ext cx="1422805" cy="297763"/>
            <a:chOff x="0" y="0"/>
            <a:chExt cx="1422804" cy="297762"/>
          </a:xfrm>
        </p:grpSpPr>
        <p:grpSp>
          <p:nvGrpSpPr>
            <p:cNvPr id="179" name="Grupo 141"/>
            <p:cNvGrpSpPr/>
            <p:nvPr/>
          </p:nvGrpSpPr>
          <p:grpSpPr>
            <a:xfrm>
              <a:off x="1062970" y="20720"/>
              <a:ext cx="359835" cy="277043"/>
              <a:chOff x="0" y="0"/>
              <a:chExt cx="359833" cy="277041"/>
            </a:xfrm>
          </p:grpSpPr>
          <p:sp>
            <p:nvSpPr>
              <p:cNvPr id="176" name="Conector curvado 146"/>
              <p:cNvSpPr/>
              <p:nvPr/>
            </p:nvSpPr>
            <p:spPr>
              <a:xfrm flipH="1">
                <a:off x="11503" y="0"/>
                <a:ext cx="348332" cy="8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" name="Conector curvado 147"/>
              <p:cNvSpPr/>
              <p:nvPr/>
            </p:nvSpPr>
            <p:spPr>
              <a:xfrm flipH="1">
                <a:off x="11502" y="93384"/>
                <a:ext cx="348332" cy="8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" name="Conector curvado 148"/>
              <p:cNvSpPr/>
              <p:nvPr/>
            </p:nvSpPr>
            <p:spPr>
              <a:xfrm flipH="1">
                <a:off x="0" y="190835"/>
                <a:ext cx="348332" cy="8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3" name="Grupo 142"/>
            <p:cNvGrpSpPr/>
            <p:nvPr/>
          </p:nvGrpSpPr>
          <p:grpSpPr>
            <a:xfrm>
              <a:off x="0" y="0"/>
              <a:ext cx="357044" cy="277042"/>
              <a:chOff x="0" y="0"/>
              <a:chExt cx="357043" cy="277041"/>
            </a:xfrm>
          </p:grpSpPr>
          <p:sp>
            <p:nvSpPr>
              <p:cNvPr id="180" name="Conector curvado 143"/>
              <p:cNvSpPr/>
              <p:nvPr/>
            </p:nvSpPr>
            <p:spPr>
              <a:xfrm>
                <a:off x="0" y="0"/>
                <a:ext cx="345631" cy="8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" name="Conector curvado 144"/>
              <p:cNvSpPr/>
              <p:nvPr/>
            </p:nvSpPr>
            <p:spPr>
              <a:xfrm>
                <a:off x="0" y="93384"/>
                <a:ext cx="345631" cy="8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" name="Conector curvado 145"/>
              <p:cNvSpPr/>
              <p:nvPr/>
            </p:nvSpPr>
            <p:spPr>
              <a:xfrm>
                <a:off x="11413" y="190835"/>
                <a:ext cx="345631" cy="8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85" name="CuadroTexto 172"/>
          <p:cNvSpPr txBox="1"/>
          <p:nvPr/>
        </p:nvSpPr>
        <p:spPr>
          <a:xfrm>
            <a:off x="7562792" y="5857718"/>
            <a:ext cx="151726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SMOOTH FLOW</a:t>
            </a:r>
          </a:p>
        </p:txBody>
      </p:sp>
      <p:sp>
        <p:nvSpPr>
          <p:cNvPr id="186" name="Elipse 174"/>
          <p:cNvSpPr/>
          <p:nvPr/>
        </p:nvSpPr>
        <p:spPr>
          <a:xfrm>
            <a:off x="6988061" y="5258730"/>
            <a:ext cx="411481" cy="391985"/>
          </a:xfrm>
          <a:prstGeom prst="ellipse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7" name="Conector recto de flecha 175"/>
          <p:cNvSpPr/>
          <p:nvPr/>
        </p:nvSpPr>
        <p:spPr>
          <a:xfrm>
            <a:off x="6087855" y="3964516"/>
            <a:ext cx="960467" cy="1351620"/>
          </a:xfrm>
          <a:prstGeom prst="line">
            <a:avLst/>
          </a:prstGeom>
          <a:ln w="28575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Rectángulo 176"/>
          <p:cNvSpPr/>
          <p:nvPr/>
        </p:nvSpPr>
        <p:spPr>
          <a:xfrm>
            <a:off x="7669727" y="3409958"/>
            <a:ext cx="1456047" cy="3538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WITH MPFV</a:t>
            </a:r>
            <a:r>
              <a:rPr baseline="-25000"/>
              <a:t>®</a:t>
            </a:r>
          </a:p>
        </p:txBody>
      </p:sp>
      <p:grpSp>
        <p:nvGrpSpPr>
          <p:cNvPr id="191" name="Grupo 5"/>
          <p:cNvGrpSpPr/>
          <p:nvPr/>
        </p:nvGrpSpPr>
        <p:grpSpPr>
          <a:xfrm>
            <a:off x="5682958" y="2382706"/>
            <a:ext cx="540240" cy="2689472"/>
            <a:chOff x="0" y="0"/>
            <a:chExt cx="540239" cy="2689470"/>
          </a:xfrm>
        </p:grpSpPr>
        <p:pic>
          <p:nvPicPr>
            <p:cNvPr id="189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18" y="380422"/>
              <a:ext cx="538622" cy="2309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Picture 4" descr="Picture 4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4651" t="23695" r="26864" b="21924"/>
            <a:stretch>
              <a:fillRect/>
            </a:stretch>
          </p:blipFill>
          <p:spPr>
            <a:xfrm rot="16200000">
              <a:off x="-574347" y="574345"/>
              <a:ext cx="1655135" cy="506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2" name="Imagen 15" descr="Imagen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803" y="1930482"/>
            <a:ext cx="3895202" cy="451713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ángulo 1"/>
          <p:cNvSpPr txBox="1"/>
          <p:nvPr/>
        </p:nvSpPr>
        <p:spPr>
          <a:xfrm rot="16200000">
            <a:off x="5267268" y="4520321"/>
            <a:ext cx="661242" cy="34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4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MPFV</a:t>
            </a:r>
            <a:r>
              <a:rPr baseline="-25000"/>
              <a:t>®</a:t>
            </a:r>
          </a:p>
        </p:txBody>
      </p:sp>
      <p:sp>
        <p:nvSpPr>
          <p:cNvPr id="194" name="CuadroTexto 110"/>
          <p:cNvSpPr txBox="1"/>
          <p:nvPr/>
        </p:nvSpPr>
        <p:spPr>
          <a:xfrm>
            <a:off x="7498040" y="2640019"/>
            <a:ext cx="153759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HOMOGENEOUS FLOW WITHOUT LIQUID LOADING</a:t>
            </a:r>
          </a:p>
        </p:txBody>
      </p:sp>
      <p:sp>
        <p:nvSpPr>
          <p:cNvPr id="195" name="CuadroTexto 111"/>
          <p:cNvSpPr txBox="1"/>
          <p:nvPr/>
        </p:nvSpPr>
        <p:spPr>
          <a:xfrm>
            <a:off x="5496951" y="2240967"/>
            <a:ext cx="903225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MIST</a:t>
            </a:r>
          </a:p>
        </p:txBody>
      </p:sp>
      <p:sp>
        <p:nvSpPr>
          <p:cNvPr id="196" name="Elipse 2"/>
          <p:cNvSpPr/>
          <p:nvPr/>
        </p:nvSpPr>
        <p:spPr>
          <a:xfrm>
            <a:off x="5704318" y="3711954"/>
            <a:ext cx="442643" cy="448391"/>
          </a:xfrm>
          <a:prstGeom prst="ellipse">
            <a:avLst/>
          </a:prstGeom>
          <a:ln w="28575">
            <a:solidFill>
              <a:srgbClr val="0070C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97" name="CuadroTexto 113"/>
          <p:cNvSpPr txBox="1"/>
          <p:nvPr/>
        </p:nvSpPr>
        <p:spPr>
          <a:xfrm>
            <a:off x="4763413" y="3753829"/>
            <a:ext cx="94593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HIGH VELOCITY ZONE</a:t>
            </a:r>
          </a:p>
        </p:txBody>
      </p:sp>
      <p:grpSp>
        <p:nvGrpSpPr>
          <p:cNvPr id="262" name="Grupo 17"/>
          <p:cNvGrpSpPr/>
          <p:nvPr/>
        </p:nvGrpSpPr>
        <p:grpSpPr>
          <a:xfrm>
            <a:off x="572373" y="2000012"/>
            <a:ext cx="3702618" cy="4404766"/>
            <a:chOff x="0" y="0"/>
            <a:chExt cx="3702617" cy="4404765"/>
          </a:xfrm>
        </p:grpSpPr>
        <p:sp>
          <p:nvSpPr>
            <p:cNvPr id="198" name="Rectángulo 16"/>
            <p:cNvSpPr/>
            <p:nvPr/>
          </p:nvSpPr>
          <p:spPr>
            <a:xfrm>
              <a:off x="1837988" y="0"/>
              <a:ext cx="126224" cy="3380730"/>
            </a:xfrm>
            <a:prstGeom prst="rect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99" name="Rectángulo 20"/>
            <p:cNvSpPr/>
            <p:nvPr/>
          </p:nvSpPr>
          <p:spPr>
            <a:xfrm rot="5400000">
              <a:off x="2116263" y="-152483"/>
              <a:ext cx="123279" cy="428245"/>
            </a:xfrm>
            <a:prstGeom prst="rect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0" name="Flecha derecha 22"/>
            <p:cNvSpPr/>
            <p:nvPr/>
          </p:nvSpPr>
          <p:spPr>
            <a:xfrm flipH="1" rot="5400000">
              <a:off x="1803169" y="2492648"/>
              <a:ext cx="197383" cy="91660"/>
            </a:xfrm>
            <a:prstGeom prst="rightArrow">
              <a:avLst>
                <a:gd name="adj1" fmla="val 50000"/>
                <a:gd name="adj2" fmla="val 50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1" name="Flecha derecha 23"/>
            <p:cNvSpPr/>
            <p:nvPr/>
          </p:nvSpPr>
          <p:spPr>
            <a:xfrm flipH="1" rot="5400000">
              <a:off x="1803169" y="1887459"/>
              <a:ext cx="197383" cy="91660"/>
            </a:xfrm>
            <a:prstGeom prst="rightArrow">
              <a:avLst>
                <a:gd name="adj1" fmla="val 50000"/>
                <a:gd name="adj2" fmla="val 50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2" name="Flecha derecha 24"/>
            <p:cNvSpPr/>
            <p:nvPr/>
          </p:nvSpPr>
          <p:spPr>
            <a:xfrm flipH="1" rot="5400000">
              <a:off x="1803169" y="1282269"/>
              <a:ext cx="197383" cy="91660"/>
            </a:xfrm>
            <a:prstGeom prst="rightArrow">
              <a:avLst>
                <a:gd name="adj1" fmla="val 50000"/>
                <a:gd name="adj2" fmla="val 50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3" name="Flecha derecha 26"/>
            <p:cNvSpPr/>
            <p:nvPr/>
          </p:nvSpPr>
          <p:spPr>
            <a:xfrm flipH="1" rot="5400000">
              <a:off x="1797925" y="720171"/>
              <a:ext cx="197383" cy="91660"/>
            </a:xfrm>
            <a:prstGeom prst="rightArrow">
              <a:avLst>
                <a:gd name="adj1" fmla="val 50000"/>
                <a:gd name="adj2" fmla="val 50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4" name="Flecha derecha 29"/>
            <p:cNvSpPr/>
            <p:nvPr/>
          </p:nvSpPr>
          <p:spPr>
            <a:xfrm flipH="1" rot="5400000">
              <a:off x="1797925" y="114983"/>
              <a:ext cx="197383" cy="91660"/>
            </a:xfrm>
            <a:prstGeom prst="rightArrow">
              <a:avLst>
                <a:gd name="adj1" fmla="val 50000"/>
                <a:gd name="adj2" fmla="val 50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5" name="Flecha derecha 30"/>
            <p:cNvSpPr/>
            <p:nvPr/>
          </p:nvSpPr>
          <p:spPr>
            <a:xfrm flipH="1" rot="10800000">
              <a:off x="2111060" y="18370"/>
              <a:ext cx="209066" cy="86538"/>
            </a:xfrm>
            <a:prstGeom prst="rightArrow">
              <a:avLst>
                <a:gd name="adj1" fmla="val 50000"/>
                <a:gd name="adj2" fmla="val 50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6" name="Flecha derecha 33"/>
            <p:cNvSpPr/>
            <p:nvPr/>
          </p:nvSpPr>
          <p:spPr>
            <a:xfrm flipH="1" rot="5400000">
              <a:off x="1797927" y="3097836"/>
              <a:ext cx="197383" cy="91660"/>
            </a:xfrm>
            <a:prstGeom prst="rightArrow">
              <a:avLst>
                <a:gd name="adj1" fmla="val 50000"/>
                <a:gd name="adj2" fmla="val 50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7" name="Documento 61"/>
            <p:cNvSpPr/>
            <p:nvPr/>
          </p:nvSpPr>
          <p:spPr>
            <a:xfrm>
              <a:off x="0" y="3163086"/>
              <a:ext cx="1726897" cy="63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close/>
                </a:path>
              </a:pathLst>
            </a:custGeom>
            <a:solidFill>
              <a:srgbClr val="FFFF00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8" name="Forma libre 62"/>
            <p:cNvSpPr/>
            <p:nvPr/>
          </p:nvSpPr>
          <p:spPr>
            <a:xfrm>
              <a:off x="6190" y="3641844"/>
              <a:ext cx="1720707" cy="68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3283"/>
                  </a:moveTo>
                  <a:lnTo>
                    <a:pt x="2880" y="2765"/>
                  </a:lnTo>
                  <a:cubicBezTo>
                    <a:pt x="3738" y="2441"/>
                    <a:pt x="3285" y="2349"/>
                    <a:pt x="4844" y="2246"/>
                  </a:cubicBezTo>
                  <a:lnTo>
                    <a:pt x="7462" y="2074"/>
                  </a:lnTo>
                  <a:cubicBezTo>
                    <a:pt x="8984" y="1404"/>
                    <a:pt x="6692" y="2359"/>
                    <a:pt x="10996" y="1728"/>
                  </a:cubicBezTo>
                  <a:cubicBezTo>
                    <a:pt x="11153" y="1705"/>
                    <a:pt x="11236" y="1433"/>
                    <a:pt x="11389" y="1382"/>
                  </a:cubicBezTo>
                  <a:cubicBezTo>
                    <a:pt x="11772" y="1256"/>
                    <a:pt x="12175" y="1274"/>
                    <a:pt x="12567" y="1210"/>
                  </a:cubicBezTo>
                  <a:cubicBezTo>
                    <a:pt x="12873" y="1159"/>
                    <a:pt x="13179" y="1104"/>
                    <a:pt x="13484" y="1037"/>
                  </a:cubicBezTo>
                  <a:cubicBezTo>
                    <a:pt x="13982" y="927"/>
                    <a:pt x="14191" y="846"/>
                    <a:pt x="14662" y="691"/>
                  </a:cubicBezTo>
                  <a:cubicBezTo>
                    <a:pt x="14836" y="518"/>
                    <a:pt x="14996" y="316"/>
                    <a:pt x="15185" y="173"/>
                  </a:cubicBezTo>
                  <a:cubicBezTo>
                    <a:pt x="15305" y="82"/>
                    <a:pt x="15440" y="0"/>
                    <a:pt x="15578" y="0"/>
                  </a:cubicBezTo>
                  <a:cubicBezTo>
                    <a:pt x="16496" y="0"/>
                    <a:pt x="17411" y="115"/>
                    <a:pt x="18327" y="173"/>
                  </a:cubicBezTo>
                  <a:cubicBezTo>
                    <a:pt x="18633" y="230"/>
                    <a:pt x="18940" y="273"/>
                    <a:pt x="19244" y="346"/>
                  </a:cubicBezTo>
                  <a:cubicBezTo>
                    <a:pt x="19421" y="388"/>
                    <a:pt x="19618" y="387"/>
                    <a:pt x="19767" y="518"/>
                  </a:cubicBezTo>
                  <a:cubicBezTo>
                    <a:pt x="19898" y="634"/>
                    <a:pt x="19918" y="890"/>
                    <a:pt x="20029" y="1037"/>
                  </a:cubicBezTo>
                  <a:cubicBezTo>
                    <a:pt x="20467" y="1614"/>
                    <a:pt x="20439" y="1122"/>
                    <a:pt x="20815" y="1901"/>
                  </a:cubicBezTo>
                  <a:cubicBezTo>
                    <a:pt x="21024" y="2335"/>
                    <a:pt x="21215" y="2794"/>
                    <a:pt x="21338" y="3283"/>
                  </a:cubicBezTo>
                  <a:lnTo>
                    <a:pt x="21600" y="4320"/>
                  </a:lnTo>
                  <a:cubicBezTo>
                    <a:pt x="21556" y="6048"/>
                    <a:pt x="21542" y="7778"/>
                    <a:pt x="21469" y="9504"/>
                  </a:cubicBezTo>
                  <a:cubicBezTo>
                    <a:pt x="21454" y="9854"/>
                    <a:pt x="21359" y="10192"/>
                    <a:pt x="21338" y="10541"/>
                  </a:cubicBezTo>
                  <a:cubicBezTo>
                    <a:pt x="21272" y="11633"/>
                    <a:pt x="21282" y="12733"/>
                    <a:pt x="21207" y="13824"/>
                  </a:cubicBezTo>
                  <a:cubicBezTo>
                    <a:pt x="21195" y="14005"/>
                    <a:pt x="21153" y="14191"/>
                    <a:pt x="21076" y="14342"/>
                  </a:cubicBezTo>
                  <a:cubicBezTo>
                    <a:pt x="20974" y="14546"/>
                    <a:pt x="20802" y="14673"/>
                    <a:pt x="20684" y="14861"/>
                  </a:cubicBezTo>
                  <a:cubicBezTo>
                    <a:pt x="20583" y="15020"/>
                    <a:pt x="20509" y="15206"/>
                    <a:pt x="20422" y="15379"/>
                  </a:cubicBezTo>
                  <a:cubicBezTo>
                    <a:pt x="20378" y="15552"/>
                    <a:pt x="20329" y="15722"/>
                    <a:pt x="20291" y="15898"/>
                  </a:cubicBezTo>
                  <a:cubicBezTo>
                    <a:pt x="20241" y="16126"/>
                    <a:pt x="20278" y="16410"/>
                    <a:pt x="20160" y="16589"/>
                  </a:cubicBezTo>
                  <a:cubicBezTo>
                    <a:pt x="19847" y="17060"/>
                    <a:pt x="19415" y="17289"/>
                    <a:pt x="18982" y="17453"/>
                  </a:cubicBezTo>
                  <a:cubicBezTo>
                    <a:pt x="18809" y="17518"/>
                    <a:pt x="18635" y="17583"/>
                    <a:pt x="18458" y="17626"/>
                  </a:cubicBezTo>
                  <a:cubicBezTo>
                    <a:pt x="18155" y="17698"/>
                    <a:pt x="17847" y="17736"/>
                    <a:pt x="17542" y="17798"/>
                  </a:cubicBezTo>
                  <a:cubicBezTo>
                    <a:pt x="17279" y="17852"/>
                    <a:pt x="17016" y="17898"/>
                    <a:pt x="16756" y="17971"/>
                  </a:cubicBezTo>
                  <a:cubicBezTo>
                    <a:pt x="16405" y="18071"/>
                    <a:pt x="16069" y="18307"/>
                    <a:pt x="15709" y="18317"/>
                  </a:cubicBezTo>
                  <a:lnTo>
                    <a:pt x="9295" y="18490"/>
                  </a:lnTo>
                  <a:cubicBezTo>
                    <a:pt x="8989" y="18547"/>
                    <a:pt x="8686" y="18629"/>
                    <a:pt x="8378" y="18662"/>
                  </a:cubicBezTo>
                  <a:cubicBezTo>
                    <a:pt x="7638" y="18744"/>
                    <a:pt x="6888" y="18696"/>
                    <a:pt x="6153" y="18835"/>
                  </a:cubicBezTo>
                  <a:cubicBezTo>
                    <a:pt x="5960" y="18872"/>
                    <a:pt x="5816" y="19107"/>
                    <a:pt x="5629" y="19181"/>
                  </a:cubicBezTo>
                  <a:cubicBezTo>
                    <a:pt x="5375" y="19281"/>
                    <a:pt x="5104" y="19285"/>
                    <a:pt x="4844" y="19354"/>
                  </a:cubicBezTo>
                  <a:cubicBezTo>
                    <a:pt x="4667" y="19400"/>
                    <a:pt x="4495" y="19469"/>
                    <a:pt x="4320" y="19526"/>
                  </a:cubicBezTo>
                  <a:cubicBezTo>
                    <a:pt x="4189" y="19699"/>
                    <a:pt x="4035" y="19846"/>
                    <a:pt x="3927" y="20045"/>
                  </a:cubicBezTo>
                  <a:cubicBezTo>
                    <a:pt x="3671" y="20519"/>
                    <a:pt x="3713" y="20846"/>
                    <a:pt x="3404" y="21254"/>
                  </a:cubicBezTo>
                  <a:cubicBezTo>
                    <a:pt x="3292" y="21401"/>
                    <a:pt x="3142" y="21485"/>
                    <a:pt x="3011" y="21600"/>
                  </a:cubicBezTo>
                  <a:cubicBezTo>
                    <a:pt x="2662" y="21370"/>
                    <a:pt x="2240" y="21273"/>
                    <a:pt x="1964" y="20909"/>
                  </a:cubicBezTo>
                  <a:cubicBezTo>
                    <a:pt x="1329" y="20071"/>
                    <a:pt x="1645" y="20398"/>
                    <a:pt x="1047" y="19872"/>
                  </a:cubicBezTo>
                  <a:cubicBezTo>
                    <a:pt x="447" y="18684"/>
                    <a:pt x="623" y="19229"/>
                    <a:pt x="393" y="18317"/>
                  </a:cubicBezTo>
                  <a:cubicBezTo>
                    <a:pt x="412" y="18090"/>
                    <a:pt x="523" y="16361"/>
                    <a:pt x="655" y="15898"/>
                  </a:cubicBezTo>
                  <a:cubicBezTo>
                    <a:pt x="710" y="15703"/>
                    <a:pt x="829" y="15552"/>
                    <a:pt x="916" y="15379"/>
                  </a:cubicBezTo>
                  <a:cubicBezTo>
                    <a:pt x="994" y="14967"/>
                    <a:pt x="1191" y="14010"/>
                    <a:pt x="1178" y="13651"/>
                  </a:cubicBezTo>
                  <a:cubicBezTo>
                    <a:pt x="1146" y="12723"/>
                    <a:pt x="1095" y="11785"/>
                    <a:pt x="916" y="10886"/>
                  </a:cubicBezTo>
                  <a:cubicBezTo>
                    <a:pt x="869" y="10650"/>
                    <a:pt x="655" y="10541"/>
                    <a:pt x="524" y="10368"/>
                  </a:cubicBezTo>
                  <a:cubicBezTo>
                    <a:pt x="93" y="8097"/>
                    <a:pt x="551" y="10711"/>
                    <a:pt x="262" y="5184"/>
                  </a:cubicBezTo>
                  <a:cubicBezTo>
                    <a:pt x="252" y="5002"/>
                    <a:pt x="169" y="4841"/>
                    <a:pt x="131" y="4666"/>
                  </a:cubicBezTo>
                  <a:cubicBezTo>
                    <a:pt x="81" y="4437"/>
                    <a:pt x="44" y="4205"/>
                    <a:pt x="0" y="3974"/>
                  </a:cubicBezTo>
                  <a:cubicBezTo>
                    <a:pt x="44" y="3802"/>
                    <a:pt x="33" y="3585"/>
                    <a:pt x="131" y="3456"/>
                  </a:cubicBezTo>
                  <a:cubicBezTo>
                    <a:pt x="228" y="3327"/>
                    <a:pt x="388" y="3316"/>
                    <a:pt x="524" y="3283"/>
                  </a:cubicBezTo>
                  <a:cubicBezTo>
                    <a:pt x="1709" y="2999"/>
                    <a:pt x="1309" y="3457"/>
                    <a:pt x="1440" y="3283"/>
                  </a:cubicBezTo>
                  <a:close/>
                </a:path>
              </a:pathLst>
            </a:custGeom>
            <a:solidFill>
              <a:srgbClr val="00863D">
                <a:alpha val="8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09" name="Conector curvado 63"/>
            <p:cNvSpPr/>
            <p:nvPr/>
          </p:nvSpPr>
          <p:spPr>
            <a:xfrm>
              <a:off x="132419" y="3345381"/>
              <a:ext cx="484580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9725" y="21600"/>
                    <a:pt x="17849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" name="Conector curvado 64"/>
            <p:cNvSpPr/>
            <p:nvPr/>
          </p:nvSpPr>
          <p:spPr>
            <a:xfrm>
              <a:off x="175354" y="3571164"/>
              <a:ext cx="454698" cy="31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1" y="0"/>
                    <a:pt x="13281" y="5400"/>
                    <a:pt x="13281" y="10800"/>
                  </a:cubicBezTo>
                  <a:cubicBezTo>
                    <a:pt x="13281" y="16200"/>
                    <a:pt x="17441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" name="Conector curvado 65"/>
            <p:cNvSpPr/>
            <p:nvPr/>
          </p:nvSpPr>
          <p:spPr>
            <a:xfrm>
              <a:off x="738992" y="3345381"/>
              <a:ext cx="452208" cy="17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5" y="0"/>
                  </a:moveTo>
                  <a:cubicBezTo>
                    <a:pt x="5278" y="0"/>
                    <a:pt x="0" y="5400"/>
                    <a:pt x="0" y="10800"/>
                  </a:cubicBezTo>
                  <a:cubicBezTo>
                    <a:pt x="0" y="16200"/>
                    <a:pt x="108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" name="Conector curvado 66"/>
            <p:cNvSpPr/>
            <p:nvPr/>
          </p:nvSpPr>
          <p:spPr>
            <a:xfrm>
              <a:off x="729442" y="3567767"/>
              <a:ext cx="484580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9725" y="21600"/>
                    <a:pt x="17849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" name="Conector curvado 67"/>
            <p:cNvSpPr/>
            <p:nvPr/>
          </p:nvSpPr>
          <p:spPr>
            <a:xfrm>
              <a:off x="599593" y="4017804"/>
              <a:ext cx="641273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12" y="0"/>
                  </a:moveTo>
                  <a:cubicBezTo>
                    <a:pt x="4056" y="0"/>
                    <a:pt x="0" y="5400"/>
                    <a:pt x="0" y="10800"/>
                  </a:cubicBezTo>
                  <a:cubicBezTo>
                    <a:pt x="0" y="16200"/>
                    <a:pt x="108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" name="Conector curvado 68"/>
            <p:cNvSpPr/>
            <p:nvPr/>
          </p:nvSpPr>
          <p:spPr>
            <a:xfrm>
              <a:off x="1012592" y="3378360"/>
              <a:ext cx="484580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9725" y="21600"/>
                    <a:pt x="17849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" name="Conector curvado 69"/>
            <p:cNvSpPr/>
            <p:nvPr/>
          </p:nvSpPr>
          <p:spPr>
            <a:xfrm>
              <a:off x="622169" y="3884704"/>
              <a:ext cx="484580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9725" y="21600"/>
                    <a:pt x="17849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" name="Conector curvado 70"/>
            <p:cNvSpPr/>
            <p:nvPr/>
          </p:nvSpPr>
          <p:spPr>
            <a:xfrm>
              <a:off x="89749" y="3726236"/>
              <a:ext cx="583238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0"/>
                  </a:moveTo>
                  <a:cubicBezTo>
                    <a:pt x="3385" y="0"/>
                    <a:pt x="0" y="5400"/>
                    <a:pt x="0" y="10800"/>
                  </a:cubicBezTo>
                  <a:cubicBezTo>
                    <a:pt x="0" y="16200"/>
                    <a:pt x="108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" name="Conector curvado 71"/>
            <p:cNvSpPr/>
            <p:nvPr/>
          </p:nvSpPr>
          <p:spPr>
            <a:xfrm>
              <a:off x="1131140" y="3905267"/>
              <a:ext cx="484580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9725" y="21600"/>
                    <a:pt x="17849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" name="Conector curvado 72"/>
            <p:cNvSpPr/>
            <p:nvPr/>
          </p:nvSpPr>
          <p:spPr>
            <a:xfrm>
              <a:off x="1286233" y="3322341"/>
              <a:ext cx="400433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04" y="0"/>
                    <a:pt x="15809" y="5400"/>
                    <a:pt x="15809" y="10800"/>
                  </a:cubicBezTo>
                  <a:cubicBezTo>
                    <a:pt x="15809" y="16200"/>
                    <a:pt x="18704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" name="Conector curvado 73"/>
            <p:cNvSpPr/>
            <p:nvPr/>
          </p:nvSpPr>
          <p:spPr>
            <a:xfrm>
              <a:off x="1138408" y="3599918"/>
              <a:ext cx="400433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78" y="0"/>
                    <a:pt x="14556" y="5400"/>
                    <a:pt x="14556" y="10800"/>
                  </a:cubicBezTo>
                  <a:cubicBezTo>
                    <a:pt x="14556" y="16200"/>
                    <a:pt x="18078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" name="Conector curvado 74"/>
            <p:cNvSpPr/>
            <p:nvPr/>
          </p:nvSpPr>
          <p:spPr>
            <a:xfrm>
              <a:off x="603138" y="3632638"/>
              <a:ext cx="400433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965" y="0"/>
                    <a:pt x="13930" y="5400"/>
                    <a:pt x="13930" y="10800"/>
                  </a:cubicBezTo>
                  <a:cubicBezTo>
                    <a:pt x="13930" y="16200"/>
                    <a:pt x="17765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" name="Conector curvado 75"/>
            <p:cNvSpPr/>
            <p:nvPr/>
          </p:nvSpPr>
          <p:spPr>
            <a:xfrm>
              <a:off x="71503" y="4068572"/>
              <a:ext cx="401268" cy="21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Conector curvado 76"/>
            <p:cNvSpPr/>
            <p:nvPr/>
          </p:nvSpPr>
          <p:spPr>
            <a:xfrm>
              <a:off x="317976" y="3225507"/>
              <a:ext cx="400433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13" y="0"/>
                    <a:pt x="18626" y="5400"/>
                    <a:pt x="18626" y="10800"/>
                  </a:cubicBezTo>
                  <a:cubicBezTo>
                    <a:pt x="18626" y="16200"/>
                    <a:pt x="20113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Conector curvado 77"/>
            <p:cNvSpPr/>
            <p:nvPr/>
          </p:nvSpPr>
          <p:spPr>
            <a:xfrm flipH="1" rot="10800000">
              <a:off x="1003570" y="4207210"/>
              <a:ext cx="668465" cy="16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Conector curvado 78"/>
            <p:cNvSpPr/>
            <p:nvPr/>
          </p:nvSpPr>
          <p:spPr>
            <a:xfrm>
              <a:off x="326824" y="4110177"/>
              <a:ext cx="400433" cy="2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965" y="0"/>
                    <a:pt x="13930" y="5400"/>
                    <a:pt x="13930" y="10800"/>
                  </a:cubicBezTo>
                  <a:cubicBezTo>
                    <a:pt x="13930" y="16200"/>
                    <a:pt x="17765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Conector curvado 79"/>
            <p:cNvSpPr/>
            <p:nvPr/>
          </p:nvSpPr>
          <p:spPr>
            <a:xfrm>
              <a:off x="886776" y="3245407"/>
              <a:ext cx="785259" cy="16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09" y="0"/>
                    <a:pt x="20218" y="5400"/>
                    <a:pt x="20218" y="10800"/>
                  </a:cubicBezTo>
                  <a:cubicBezTo>
                    <a:pt x="20218" y="16200"/>
                    <a:pt x="20909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45" name="Grupo 35"/>
            <p:cNvGrpSpPr/>
            <p:nvPr/>
          </p:nvGrpSpPr>
          <p:grpSpPr>
            <a:xfrm>
              <a:off x="2073640" y="3194192"/>
              <a:ext cx="1628978" cy="1210574"/>
              <a:chOff x="0" y="0"/>
              <a:chExt cx="1628977" cy="1210573"/>
            </a:xfrm>
          </p:grpSpPr>
          <p:sp>
            <p:nvSpPr>
              <p:cNvPr id="226" name="Documento 42"/>
              <p:cNvSpPr/>
              <p:nvPr/>
            </p:nvSpPr>
            <p:spPr>
              <a:xfrm>
                <a:off x="5802" y="-1"/>
                <a:ext cx="1623176" cy="631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55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5641"/>
                    </a:lnTo>
                    <a:cubicBezTo>
                      <a:pt x="10800" y="15641"/>
                      <a:pt x="10800" y="21600"/>
                      <a:pt x="0" y="18214"/>
                    </a:cubicBezTo>
                    <a:close/>
                  </a:path>
                </a:pathLst>
              </a:custGeom>
              <a:solidFill>
                <a:srgbClr val="FFFF00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27" name="Forma libre 43"/>
              <p:cNvSpPr/>
              <p:nvPr/>
            </p:nvSpPr>
            <p:spPr>
              <a:xfrm>
                <a:off x="0" y="478757"/>
                <a:ext cx="1628978" cy="684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" y="3283"/>
                    </a:moveTo>
                    <a:lnTo>
                      <a:pt x="2880" y="2765"/>
                    </a:lnTo>
                    <a:cubicBezTo>
                      <a:pt x="3738" y="2441"/>
                      <a:pt x="3285" y="2349"/>
                      <a:pt x="4844" y="2246"/>
                    </a:cubicBezTo>
                    <a:lnTo>
                      <a:pt x="7462" y="2074"/>
                    </a:lnTo>
                    <a:cubicBezTo>
                      <a:pt x="8984" y="1404"/>
                      <a:pt x="6692" y="2359"/>
                      <a:pt x="10996" y="1728"/>
                    </a:cubicBezTo>
                    <a:cubicBezTo>
                      <a:pt x="11153" y="1705"/>
                      <a:pt x="11236" y="1433"/>
                      <a:pt x="11389" y="1382"/>
                    </a:cubicBezTo>
                    <a:cubicBezTo>
                      <a:pt x="11772" y="1256"/>
                      <a:pt x="12175" y="1274"/>
                      <a:pt x="12567" y="1210"/>
                    </a:cubicBezTo>
                    <a:cubicBezTo>
                      <a:pt x="12873" y="1159"/>
                      <a:pt x="13179" y="1104"/>
                      <a:pt x="13484" y="1037"/>
                    </a:cubicBezTo>
                    <a:cubicBezTo>
                      <a:pt x="13982" y="927"/>
                      <a:pt x="14191" y="846"/>
                      <a:pt x="14662" y="691"/>
                    </a:cubicBezTo>
                    <a:cubicBezTo>
                      <a:pt x="14836" y="518"/>
                      <a:pt x="14996" y="316"/>
                      <a:pt x="15185" y="173"/>
                    </a:cubicBezTo>
                    <a:cubicBezTo>
                      <a:pt x="15305" y="82"/>
                      <a:pt x="15440" y="0"/>
                      <a:pt x="15578" y="0"/>
                    </a:cubicBezTo>
                    <a:cubicBezTo>
                      <a:pt x="16496" y="0"/>
                      <a:pt x="17411" y="115"/>
                      <a:pt x="18327" y="173"/>
                    </a:cubicBezTo>
                    <a:cubicBezTo>
                      <a:pt x="18633" y="230"/>
                      <a:pt x="18940" y="273"/>
                      <a:pt x="19244" y="346"/>
                    </a:cubicBezTo>
                    <a:cubicBezTo>
                      <a:pt x="19421" y="388"/>
                      <a:pt x="19618" y="387"/>
                      <a:pt x="19767" y="518"/>
                    </a:cubicBezTo>
                    <a:cubicBezTo>
                      <a:pt x="19898" y="634"/>
                      <a:pt x="19918" y="890"/>
                      <a:pt x="20029" y="1037"/>
                    </a:cubicBezTo>
                    <a:cubicBezTo>
                      <a:pt x="20467" y="1614"/>
                      <a:pt x="20439" y="1122"/>
                      <a:pt x="20815" y="1901"/>
                    </a:cubicBezTo>
                    <a:cubicBezTo>
                      <a:pt x="21024" y="2335"/>
                      <a:pt x="21215" y="2794"/>
                      <a:pt x="21338" y="3283"/>
                    </a:cubicBezTo>
                    <a:lnTo>
                      <a:pt x="21600" y="4320"/>
                    </a:lnTo>
                    <a:cubicBezTo>
                      <a:pt x="21556" y="6048"/>
                      <a:pt x="21542" y="7778"/>
                      <a:pt x="21469" y="9504"/>
                    </a:cubicBezTo>
                    <a:cubicBezTo>
                      <a:pt x="21454" y="9854"/>
                      <a:pt x="21359" y="10192"/>
                      <a:pt x="21338" y="10541"/>
                    </a:cubicBezTo>
                    <a:cubicBezTo>
                      <a:pt x="21272" y="11633"/>
                      <a:pt x="21282" y="12733"/>
                      <a:pt x="21207" y="13824"/>
                    </a:cubicBezTo>
                    <a:cubicBezTo>
                      <a:pt x="21195" y="14005"/>
                      <a:pt x="21153" y="14191"/>
                      <a:pt x="21076" y="14342"/>
                    </a:cubicBezTo>
                    <a:cubicBezTo>
                      <a:pt x="20974" y="14546"/>
                      <a:pt x="20802" y="14673"/>
                      <a:pt x="20684" y="14861"/>
                    </a:cubicBezTo>
                    <a:cubicBezTo>
                      <a:pt x="20583" y="15020"/>
                      <a:pt x="20509" y="15206"/>
                      <a:pt x="20422" y="15379"/>
                    </a:cubicBezTo>
                    <a:cubicBezTo>
                      <a:pt x="20378" y="15552"/>
                      <a:pt x="20329" y="15722"/>
                      <a:pt x="20291" y="15898"/>
                    </a:cubicBezTo>
                    <a:cubicBezTo>
                      <a:pt x="20241" y="16126"/>
                      <a:pt x="20278" y="16410"/>
                      <a:pt x="20160" y="16589"/>
                    </a:cubicBezTo>
                    <a:cubicBezTo>
                      <a:pt x="19847" y="17060"/>
                      <a:pt x="19415" y="17289"/>
                      <a:pt x="18982" y="17453"/>
                    </a:cubicBezTo>
                    <a:cubicBezTo>
                      <a:pt x="18809" y="17518"/>
                      <a:pt x="18635" y="17583"/>
                      <a:pt x="18458" y="17626"/>
                    </a:cubicBezTo>
                    <a:cubicBezTo>
                      <a:pt x="18155" y="17698"/>
                      <a:pt x="17847" y="17736"/>
                      <a:pt x="17542" y="17798"/>
                    </a:cubicBezTo>
                    <a:cubicBezTo>
                      <a:pt x="17279" y="17852"/>
                      <a:pt x="17016" y="17898"/>
                      <a:pt x="16756" y="17971"/>
                    </a:cubicBezTo>
                    <a:cubicBezTo>
                      <a:pt x="16405" y="18071"/>
                      <a:pt x="16069" y="18307"/>
                      <a:pt x="15709" y="18317"/>
                    </a:cubicBezTo>
                    <a:lnTo>
                      <a:pt x="9295" y="18490"/>
                    </a:lnTo>
                    <a:cubicBezTo>
                      <a:pt x="8989" y="18547"/>
                      <a:pt x="8686" y="18629"/>
                      <a:pt x="8378" y="18662"/>
                    </a:cubicBezTo>
                    <a:cubicBezTo>
                      <a:pt x="7638" y="18744"/>
                      <a:pt x="6888" y="18696"/>
                      <a:pt x="6153" y="18835"/>
                    </a:cubicBezTo>
                    <a:cubicBezTo>
                      <a:pt x="5960" y="18872"/>
                      <a:pt x="5816" y="19107"/>
                      <a:pt x="5629" y="19181"/>
                    </a:cubicBezTo>
                    <a:cubicBezTo>
                      <a:pt x="5375" y="19281"/>
                      <a:pt x="5104" y="19285"/>
                      <a:pt x="4844" y="19354"/>
                    </a:cubicBezTo>
                    <a:cubicBezTo>
                      <a:pt x="4667" y="19400"/>
                      <a:pt x="4495" y="19469"/>
                      <a:pt x="4320" y="19526"/>
                    </a:cubicBezTo>
                    <a:cubicBezTo>
                      <a:pt x="4189" y="19699"/>
                      <a:pt x="4035" y="19846"/>
                      <a:pt x="3927" y="20045"/>
                    </a:cubicBezTo>
                    <a:cubicBezTo>
                      <a:pt x="3671" y="20519"/>
                      <a:pt x="3713" y="20846"/>
                      <a:pt x="3404" y="21254"/>
                    </a:cubicBezTo>
                    <a:cubicBezTo>
                      <a:pt x="3292" y="21401"/>
                      <a:pt x="3142" y="21485"/>
                      <a:pt x="3011" y="21600"/>
                    </a:cubicBezTo>
                    <a:cubicBezTo>
                      <a:pt x="2662" y="21370"/>
                      <a:pt x="2240" y="21273"/>
                      <a:pt x="1964" y="20909"/>
                    </a:cubicBezTo>
                    <a:cubicBezTo>
                      <a:pt x="1329" y="20071"/>
                      <a:pt x="1645" y="20398"/>
                      <a:pt x="1047" y="19872"/>
                    </a:cubicBezTo>
                    <a:cubicBezTo>
                      <a:pt x="447" y="18684"/>
                      <a:pt x="623" y="19229"/>
                      <a:pt x="393" y="18317"/>
                    </a:cubicBezTo>
                    <a:cubicBezTo>
                      <a:pt x="412" y="18090"/>
                      <a:pt x="523" y="16361"/>
                      <a:pt x="655" y="15898"/>
                    </a:cubicBezTo>
                    <a:cubicBezTo>
                      <a:pt x="710" y="15703"/>
                      <a:pt x="829" y="15552"/>
                      <a:pt x="916" y="15379"/>
                    </a:cubicBezTo>
                    <a:cubicBezTo>
                      <a:pt x="994" y="14967"/>
                      <a:pt x="1191" y="14010"/>
                      <a:pt x="1178" y="13651"/>
                    </a:cubicBezTo>
                    <a:cubicBezTo>
                      <a:pt x="1146" y="12723"/>
                      <a:pt x="1095" y="11785"/>
                      <a:pt x="916" y="10886"/>
                    </a:cubicBezTo>
                    <a:cubicBezTo>
                      <a:pt x="869" y="10650"/>
                      <a:pt x="655" y="10541"/>
                      <a:pt x="524" y="10368"/>
                    </a:cubicBezTo>
                    <a:cubicBezTo>
                      <a:pt x="93" y="8097"/>
                      <a:pt x="551" y="10711"/>
                      <a:pt x="262" y="5184"/>
                    </a:cubicBezTo>
                    <a:cubicBezTo>
                      <a:pt x="252" y="5002"/>
                      <a:pt x="169" y="4841"/>
                      <a:pt x="131" y="4666"/>
                    </a:cubicBezTo>
                    <a:cubicBezTo>
                      <a:pt x="81" y="4437"/>
                      <a:pt x="44" y="4205"/>
                      <a:pt x="0" y="3974"/>
                    </a:cubicBezTo>
                    <a:cubicBezTo>
                      <a:pt x="44" y="3802"/>
                      <a:pt x="33" y="3585"/>
                      <a:pt x="131" y="3456"/>
                    </a:cubicBezTo>
                    <a:cubicBezTo>
                      <a:pt x="228" y="3327"/>
                      <a:pt x="388" y="3316"/>
                      <a:pt x="524" y="3283"/>
                    </a:cubicBezTo>
                    <a:cubicBezTo>
                      <a:pt x="1709" y="2999"/>
                      <a:pt x="1309" y="3457"/>
                      <a:pt x="1440" y="3283"/>
                    </a:cubicBezTo>
                    <a:close/>
                  </a:path>
                </a:pathLst>
              </a:custGeom>
              <a:solidFill>
                <a:srgbClr val="00863D">
                  <a:alpha val="86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28" name="Conector curvado 44"/>
              <p:cNvSpPr/>
              <p:nvPr/>
            </p:nvSpPr>
            <p:spPr>
              <a:xfrm>
                <a:off x="163959" y="182295"/>
                <a:ext cx="445234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0"/>
                      <a:pt x="21600" y="5400"/>
                      <a:pt x="21600" y="10800"/>
                    </a:cubicBezTo>
                    <a:cubicBezTo>
                      <a:pt x="21600" y="16200"/>
                      <a:pt x="19725" y="21600"/>
                      <a:pt x="17849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Conector curvado 45"/>
              <p:cNvSpPr/>
              <p:nvPr/>
            </p:nvSpPr>
            <p:spPr>
              <a:xfrm>
                <a:off x="203409" y="408078"/>
                <a:ext cx="417779" cy="318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641" y="0"/>
                      <a:pt x="13281" y="5400"/>
                      <a:pt x="13281" y="10800"/>
                    </a:cubicBezTo>
                    <a:cubicBezTo>
                      <a:pt x="13281" y="16200"/>
                      <a:pt x="17441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Conector curvado 46"/>
              <p:cNvSpPr/>
              <p:nvPr/>
            </p:nvSpPr>
            <p:spPr>
              <a:xfrm>
                <a:off x="721285" y="182294"/>
                <a:ext cx="415489" cy="174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55" y="0"/>
                    </a:moveTo>
                    <a:cubicBezTo>
                      <a:pt x="5278" y="0"/>
                      <a:pt x="0" y="5400"/>
                      <a:pt x="0" y="10800"/>
                    </a:cubicBezTo>
                    <a:cubicBezTo>
                      <a:pt x="0" y="16200"/>
                      <a:pt x="108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Conector curvado 47"/>
              <p:cNvSpPr/>
              <p:nvPr/>
            </p:nvSpPr>
            <p:spPr>
              <a:xfrm>
                <a:off x="712509" y="404681"/>
                <a:ext cx="445234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0"/>
                      <a:pt x="21600" y="5400"/>
                      <a:pt x="21600" y="10800"/>
                    </a:cubicBezTo>
                    <a:cubicBezTo>
                      <a:pt x="21600" y="16200"/>
                      <a:pt x="19725" y="21600"/>
                      <a:pt x="17849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Conector curvado 48"/>
              <p:cNvSpPr/>
              <p:nvPr/>
            </p:nvSpPr>
            <p:spPr>
              <a:xfrm>
                <a:off x="593203" y="854717"/>
                <a:ext cx="589205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12" y="0"/>
                    </a:moveTo>
                    <a:cubicBezTo>
                      <a:pt x="4056" y="0"/>
                      <a:pt x="0" y="5400"/>
                      <a:pt x="0" y="10800"/>
                    </a:cubicBezTo>
                    <a:cubicBezTo>
                      <a:pt x="0" y="16200"/>
                      <a:pt x="108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Conector curvado 49"/>
              <p:cNvSpPr/>
              <p:nvPr/>
            </p:nvSpPr>
            <p:spPr>
              <a:xfrm>
                <a:off x="972669" y="215274"/>
                <a:ext cx="445234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0"/>
                      <a:pt x="21600" y="5400"/>
                      <a:pt x="21600" y="10800"/>
                    </a:cubicBezTo>
                    <a:cubicBezTo>
                      <a:pt x="21600" y="16200"/>
                      <a:pt x="19725" y="21600"/>
                      <a:pt x="17849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4" name="Conector curvado 50"/>
              <p:cNvSpPr/>
              <p:nvPr/>
            </p:nvSpPr>
            <p:spPr>
              <a:xfrm>
                <a:off x="613946" y="721617"/>
                <a:ext cx="445234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0"/>
                      <a:pt x="21600" y="5400"/>
                      <a:pt x="21600" y="10800"/>
                    </a:cubicBezTo>
                    <a:cubicBezTo>
                      <a:pt x="21600" y="16200"/>
                      <a:pt x="19725" y="21600"/>
                      <a:pt x="17849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Conector curvado 51"/>
              <p:cNvSpPr/>
              <p:nvPr/>
            </p:nvSpPr>
            <p:spPr>
              <a:xfrm>
                <a:off x="124755" y="563149"/>
                <a:ext cx="535882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0" y="0"/>
                    </a:moveTo>
                    <a:cubicBezTo>
                      <a:pt x="3385" y="0"/>
                      <a:pt x="0" y="5400"/>
                      <a:pt x="0" y="10800"/>
                    </a:cubicBezTo>
                    <a:cubicBezTo>
                      <a:pt x="0" y="16200"/>
                      <a:pt x="108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6" name="Conector curvado 52"/>
              <p:cNvSpPr/>
              <p:nvPr/>
            </p:nvSpPr>
            <p:spPr>
              <a:xfrm>
                <a:off x="1081592" y="742180"/>
                <a:ext cx="445234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0"/>
                      <a:pt x="21600" y="5400"/>
                      <a:pt x="21600" y="10800"/>
                    </a:cubicBezTo>
                    <a:cubicBezTo>
                      <a:pt x="21600" y="16200"/>
                      <a:pt x="19725" y="21600"/>
                      <a:pt x="17849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7" name="Conector curvado 53"/>
              <p:cNvSpPr/>
              <p:nvPr/>
            </p:nvSpPr>
            <p:spPr>
              <a:xfrm>
                <a:off x="1224092" y="159254"/>
                <a:ext cx="367920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904" y="0"/>
                      <a:pt x="15809" y="5400"/>
                      <a:pt x="15809" y="10800"/>
                    </a:cubicBezTo>
                    <a:cubicBezTo>
                      <a:pt x="15809" y="16200"/>
                      <a:pt x="18704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8" name="Conector curvado 54"/>
              <p:cNvSpPr/>
              <p:nvPr/>
            </p:nvSpPr>
            <p:spPr>
              <a:xfrm>
                <a:off x="1088270" y="436831"/>
                <a:ext cx="367920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278" y="0"/>
                      <a:pt x="14556" y="5400"/>
                      <a:pt x="14556" y="10800"/>
                    </a:cubicBezTo>
                    <a:cubicBezTo>
                      <a:pt x="14556" y="16200"/>
                      <a:pt x="18078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9" name="Conector curvado 55"/>
              <p:cNvSpPr/>
              <p:nvPr/>
            </p:nvSpPr>
            <p:spPr>
              <a:xfrm>
                <a:off x="596460" y="469551"/>
                <a:ext cx="367920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65" y="0"/>
                      <a:pt x="13930" y="5400"/>
                      <a:pt x="13930" y="10800"/>
                    </a:cubicBezTo>
                    <a:cubicBezTo>
                      <a:pt x="13930" y="16200"/>
                      <a:pt x="17765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" name="Conector curvado 56"/>
              <p:cNvSpPr/>
              <p:nvPr/>
            </p:nvSpPr>
            <p:spPr>
              <a:xfrm>
                <a:off x="107990" y="905486"/>
                <a:ext cx="368687" cy="212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1" name="Conector curvado 57"/>
              <p:cNvSpPr/>
              <p:nvPr/>
            </p:nvSpPr>
            <p:spPr>
              <a:xfrm>
                <a:off x="334451" y="62420"/>
                <a:ext cx="367920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9313" y="0"/>
                      <a:pt x="18626" y="5400"/>
                      <a:pt x="18626" y="10800"/>
                    </a:cubicBezTo>
                    <a:cubicBezTo>
                      <a:pt x="18626" y="16200"/>
                      <a:pt x="20113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2" name="Conector curvado 58"/>
              <p:cNvSpPr/>
              <p:nvPr/>
            </p:nvSpPr>
            <p:spPr>
              <a:xfrm flipH="1" rot="10800000">
                <a:off x="964379" y="1044125"/>
                <a:ext cx="614190" cy="161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3" name="Conector curvado 59"/>
              <p:cNvSpPr/>
              <p:nvPr/>
            </p:nvSpPr>
            <p:spPr>
              <a:xfrm>
                <a:off x="342581" y="947090"/>
                <a:ext cx="367920" cy="263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65" y="0"/>
                      <a:pt x="13930" y="5400"/>
                      <a:pt x="13930" y="10800"/>
                    </a:cubicBezTo>
                    <a:cubicBezTo>
                      <a:pt x="13930" y="16200"/>
                      <a:pt x="17765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4" name="Conector curvado 60"/>
              <p:cNvSpPr/>
              <p:nvPr/>
            </p:nvSpPr>
            <p:spPr>
              <a:xfrm>
                <a:off x="857068" y="82321"/>
                <a:ext cx="721501" cy="160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109" y="0"/>
                      <a:pt x="20218" y="5400"/>
                      <a:pt x="20218" y="10800"/>
                    </a:cubicBezTo>
                    <a:cubicBezTo>
                      <a:pt x="20218" y="16200"/>
                      <a:pt x="20909" y="216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6" name="Conector curvado 36"/>
            <p:cNvSpPr/>
            <p:nvPr/>
          </p:nvSpPr>
          <p:spPr>
            <a:xfrm flipH="1" rot="5400000">
              <a:off x="1843063" y="3505435"/>
              <a:ext cx="238171" cy="14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" name="Conector curvado 37"/>
            <p:cNvSpPr/>
            <p:nvPr/>
          </p:nvSpPr>
          <p:spPr>
            <a:xfrm rot="16200000">
              <a:off x="1712074" y="3577289"/>
              <a:ext cx="182139" cy="5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" name="Conector curvado 38"/>
            <p:cNvSpPr/>
            <p:nvPr/>
          </p:nvSpPr>
          <p:spPr>
            <a:xfrm rot="10800000">
              <a:off x="1869343" y="3636884"/>
              <a:ext cx="132425" cy="11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" name="Conector curvado 39"/>
            <p:cNvSpPr/>
            <p:nvPr/>
          </p:nvSpPr>
          <p:spPr>
            <a:xfrm rot="16200000">
              <a:off x="1731105" y="3667851"/>
              <a:ext cx="161752" cy="8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" name="Conector curvado 40"/>
            <p:cNvSpPr/>
            <p:nvPr/>
          </p:nvSpPr>
          <p:spPr>
            <a:xfrm rot="10800000">
              <a:off x="1850787" y="3745445"/>
              <a:ext cx="162099" cy="8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" name="Conector curvado 41"/>
            <p:cNvSpPr/>
            <p:nvPr/>
          </p:nvSpPr>
          <p:spPr>
            <a:xfrm flipH="1" rot="10800000">
              <a:off x="1752891" y="3801981"/>
              <a:ext cx="121971" cy="5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" name="CuadroTexto 3"/>
            <p:cNvSpPr txBox="1"/>
            <p:nvPr/>
          </p:nvSpPr>
          <p:spPr>
            <a:xfrm>
              <a:off x="2258556" y="3622895"/>
              <a:ext cx="1347935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11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TURBULENT FLOW</a:t>
              </a:r>
            </a:p>
          </p:txBody>
        </p:sp>
        <p:sp>
          <p:nvSpPr>
            <p:cNvPr id="253" name="Rectángulo 178"/>
            <p:cNvSpPr/>
            <p:nvPr/>
          </p:nvSpPr>
          <p:spPr>
            <a:xfrm>
              <a:off x="2271762" y="1398924"/>
              <a:ext cx="1004538" cy="35382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 MPFV</a:t>
              </a:r>
              <a:r>
                <a:rPr baseline="-25000"/>
                <a:t>®</a:t>
              </a:r>
            </a:p>
          </p:txBody>
        </p:sp>
        <p:sp>
          <p:nvSpPr>
            <p:cNvPr id="254" name="CuadroTexto 108"/>
            <p:cNvSpPr txBox="1"/>
            <p:nvPr/>
          </p:nvSpPr>
          <p:spPr>
            <a:xfrm>
              <a:off x="283339" y="664637"/>
              <a:ext cx="1347935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b="1" sz="1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UNSTABLE FLOW WITH LIQUID LOADING</a:t>
              </a:r>
            </a:p>
          </p:txBody>
        </p:sp>
        <p:sp>
          <p:nvSpPr>
            <p:cNvPr id="255" name="Flecha derecha 109"/>
            <p:cNvSpPr/>
            <p:nvPr/>
          </p:nvSpPr>
          <p:spPr>
            <a:xfrm rot="5400000">
              <a:off x="1007328" y="959518"/>
              <a:ext cx="1555140" cy="873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56" name="Conector curvado 63"/>
            <p:cNvSpPr/>
            <p:nvPr/>
          </p:nvSpPr>
          <p:spPr>
            <a:xfrm flipH="1">
              <a:off x="242537" y="3267019"/>
              <a:ext cx="534669" cy="4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57" name="Imagen 8" descr="Imagen 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7876" y="3563321"/>
              <a:ext cx="621847" cy="524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Conector curvado 63"/>
            <p:cNvSpPr/>
            <p:nvPr/>
          </p:nvSpPr>
          <p:spPr>
            <a:xfrm flipH="1">
              <a:off x="1105239" y="3686940"/>
              <a:ext cx="534669" cy="4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" name="Conector curvado 63"/>
            <p:cNvSpPr/>
            <p:nvPr/>
          </p:nvSpPr>
          <p:spPr>
            <a:xfrm flipH="1" rot="16200000">
              <a:off x="2714551" y="3523747"/>
              <a:ext cx="441246" cy="25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" name="Conector curvado 63"/>
            <p:cNvSpPr/>
            <p:nvPr/>
          </p:nvSpPr>
          <p:spPr>
            <a:xfrm>
              <a:off x="2953474" y="3891233"/>
              <a:ext cx="358445" cy="32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" name="Conector curvado 63"/>
            <p:cNvSpPr/>
            <p:nvPr/>
          </p:nvSpPr>
          <p:spPr>
            <a:xfrm>
              <a:off x="3298815" y="3564216"/>
              <a:ext cx="358445" cy="32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63" name="Forma libre: forma 19"/>
          <p:cNvSpPr/>
          <p:nvPr/>
        </p:nvSpPr>
        <p:spPr>
          <a:xfrm>
            <a:off x="1917380" y="5767942"/>
            <a:ext cx="1367407" cy="61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0653" fill="norm" stroke="1" extrusionOk="0">
                <a:moveTo>
                  <a:pt x="0" y="19521"/>
                </a:moveTo>
                <a:cubicBezTo>
                  <a:pt x="615" y="15550"/>
                  <a:pt x="-130" y="19516"/>
                  <a:pt x="657" y="16975"/>
                </a:cubicBezTo>
                <a:cubicBezTo>
                  <a:pt x="734" y="16727"/>
                  <a:pt x="734" y="16400"/>
                  <a:pt x="789" y="16126"/>
                </a:cubicBezTo>
                <a:cubicBezTo>
                  <a:pt x="866" y="15738"/>
                  <a:pt x="954" y="15360"/>
                  <a:pt x="1052" y="14994"/>
                </a:cubicBezTo>
                <a:cubicBezTo>
                  <a:pt x="1229" y="14328"/>
                  <a:pt x="1508" y="13621"/>
                  <a:pt x="1709" y="13014"/>
                </a:cubicBezTo>
                <a:cubicBezTo>
                  <a:pt x="1801" y="12737"/>
                  <a:pt x="1871" y="12426"/>
                  <a:pt x="1972" y="12165"/>
                </a:cubicBezTo>
                <a:cubicBezTo>
                  <a:pt x="2091" y="11858"/>
                  <a:pt x="2258" y="11642"/>
                  <a:pt x="2366" y="11316"/>
                </a:cubicBezTo>
                <a:cubicBezTo>
                  <a:pt x="3232" y="8710"/>
                  <a:pt x="1998" y="11543"/>
                  <a:pt x="3024" y="9336"/>
                </a:cubicBezTo>
                <a:cubicBezTo>
                  <a:pt x="3280" y="7684"/>
                  <a:pt x="2955" y="9201"/>
                  <a:pt x="3550" y="7921"/>
                </a:cubicBezTo>
                <a:cubicBezTo>
                  <a:pt x="3661" y="7681"/>
                  <a:pt x="3712" y="7334"/>
                  <a:pt x="3813" y="7073"/>
                </a:cubicBezTo>
                <a:cubicBezTo>
                  <a:pt x="4020" y="6536"/>
                  <a:pt x="4306" y="5976"/>
                  <a:pt x="4602" y="5658"/>
                </a:cubicBezTo>
                <a:cubicBezTo>
                  <a:pt x="5124" y="5096"/>
                  <a:pt x="4906" y="5736"/>
                  <a:pt x="5390" y="4809"/>
                </a:cubicBezTo>
                <a:cubicBezTo>
                  <a:pt x="5668" y="4278"/>
                  <a:pt x="5827" y="3365"/>
                  <a:pt x="6179" y="3112"/>
                </a:cubicBezTo>
                <a:cubicBezTo>
                  <a:pt x="6675" y="2756"/>
                  <a:pt x="6911" y="2670"/>
                  <a:pt x="7363" y="1697"/>
                </a:cubicBezTo>
                <a:cubicBezTo>
                  <a:pt x="7494" y="1414"/>
                  <a:pt x="7596" y="1047"/>
                  <a:pt x="7757" y="849"/>
                </a:cubicBezTo>
                <a:cubicBezTo>
                  <a:pt x="7914" y="656"/>
                  <a:pt x="8109" y="673"/>
                  <a:pt x="8283" y="566"/>
                </a:cubicBezTo>
                <a:cubicBezTo>
                  <a:pt x="9603" y="-246"/>
                  <a:pt x="7559" y="884"/>
                  <a:pt x="9203" y="0"/>
                </a:cubicBezTo>
                <a:cubicBezTo>
                  <a:pt x="10124" y="94"/>
                  <a:pt x="11049" y="64"/>
                  <a:pt x="11964" y="283"/>
                </a:cubicBezTo>
                <a:cubicBezTo>
                  <a:pt x="12240" y="349"/>
                  <a:pt x="12490" y="660"/>
                  <a:pt x="12753" y="849"/>
                </a:cubicBezTo>
                <a:cubicBezTo>
                  <a:pt x="13319" y="1255"/>
                  <a:pt x="13013" y="1059"/>
                  <a:pt x="13674" y="1414"/>
                </a:cubicBezTo>
                <a:cubicBezTo>
                  <a:pt x="14331" y="2358"/>
                  <a:pt x="13980" y="1697"/>
                  <a:pt x="14594" y="3678"/>
                </a:cubicBezTo>
                <a:cubicBezTo>
                  <a:pt x="14682" y="3961"/>
                  <a:pt x="14707" y="4419"/>
                  <a:pt x="14857" y="4527"/>
                </a:cubicBezTo>
                <a:cubicBezTo>
                  <a:pt x="15353" y="4882"/>
                  <a:pt x="15588" y="4968"/>
                  <a:pt x="16040" y="5941"/>
                </a:cubicBezTo>
                <a:cubicBezTo>
                  <a:pt x="16533" y="7001"/>
                  <a:pt x="16258" y="6663"/>
                  <a:pt x="16829" y="7073"/>
                </a:cubicBezTo>
                <a:cubicBezTo>
                  <a:pt x="17417" y="8971"/>
                  <a:pt x="16724" y="7111"/>
                  <a:pt x="17486" y="8204"/>
                </a:cubicBezTo>
                <a:cubicBezTo>
                  <a:pt x="18475" y="9623"/>
                  <a:pt x="17368" y="8441"/>
                  <a:pt x="18144" y="9902"/>
                </a:cubicBezTo>
                <a:cubicBezTo>
                  <a:pt x="18662" y="10877"/>
                  <a:pt x="18960" y="10775"/>
                  <a:pt x="19327" y="11882"/>
                </a:cubicBezTo>
                <a:cubicBezTo>
                  <a:pt x="19441" y="12225"/>
                  <a:pt x="19489" y="12652"/>
                  <a:pt x="19590" y="13014"/>
                </a:cubicBezTo>
                <a:cubicBezTo>
                  <a:pt x="20023" y="14566"/>
                  <a:pt x="20360" y="15154"/>
                  <a:pt x="20642" y="16975"/>
                </a:cubicBezTo>
                <a:cubicBezTo>
                  <a:pt x="21320" y="21354"/>
                  <a:pt x="20543" y="16831"/>
                  <a:pt x="21168" y="19521"/>
                </a:cubicBezTo>
                <a:cubicBezTo>
                  <a:pt x="21470" y="20821"/>
                  <a:pt x="21134" y="20013"/>
                  <a:pt x="21431" y="20653"/>
                </a:cubicBezTo>
              </a:path>
            </a:pathLst>
          </a:custGeom>
          <a:ln w="3492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4" name="Forma libre: forma 21"/>
          <p:cNvSpPr/>
          <p:nvPr/>
        </p:nvSpPr>
        <p:spPr>
          <a:xfrm>
            <a:off x="2009658" y="5935722"/>
            <a:ext cx="1208016" cy="427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650" y="16659"/>
                  <a:pt x="3249" y="11579"/>
                  <a:pt x="4950" y="6776"/>
                </a:cubicBezTo>
                <a:cubicBezTo>
                  <a:pt x="6366" y="2778"/>
                  <a:pt x="5286" y="6991"/>
                  <a:pt x="6750" y="4235"/>
                </a:cubicBezTo>
                <a:cubicBezTo>
                  <a:pt x="8952" y="91"/>
                  <a:pt x="6636" y="4299"/>
                  <a:pt x="8250" y="1694"/>
                </a:cubicBezTo>
                <a:cubicBezTo>
                  <a:pt x="8407" y="1442"/>
                  <a:pt x="8526" y="981"/>
                  <a:pt x="8700" y="847"/>
                </a:cubicBezTo>
                <a:cubicBezTo>
                  <a:pt x="9089" y="548"/>
                  <a:pt x="9502" y="597"/>
                  <a:pt x="9900" y="424"/>
                </a:cubicBezTo>
                <a:cubicBezTo>
                  <a:pt x="10152" y="314"/>
                  <a:pt x="10400" y="141"/>
                  <a:pt x="10650" y="0"/>
                </a:cubicBezTo>
                <a:cubicBezTo>
                  <a:pt x="11300" y="282"/>
                  <a:pt x="11954" y="505"/>
                  <a:pt x="12600" y="847"/>
                </a:cubicBezTo>
                <a:cubicBezTo>
                  <a:pt x="12755" y="929"/>
                  <a:pt x="12912" y="1054"/>
                  <a:pt x="13050" y="1271"/>
                </a:cubicBezTo>
                <a:cubicBezTo>
                  <a:pt x="13775" y="2407"/>
                  <a:pt x="13852" y="3072"/>
                  <a:pt x="14550" y="3812"/>
                </a:cubicBezTo>
                <a:cubicBezTo>
                  <a:pt x="14743" y="4016"/>
                  <a:pt x="14950" y="4094"/>
                  <a:pt x="15150" y="4235"/>
                </a:cubicBezTo>
                <a:cubicBezTo>
                  <a:pt x="15675" y="5224"/>
                  <a:pt x="15950" y="5506"/>
                  <a:pt x="16200" y="7624"/>
                </a:cubicBezTo>
                <a:cubicBezTo>
                  <a:pt x="16250" y="8047"/>
                  <a:pt x="16251" y="8546"/>
                  <a:pt x="16350" y="8894"/>
                </a:cubicBezTo>
                <a:cubicBezTo>
                  <a:pt x="16463" y="9292"/>
                  <a:pt x="16662" y="9415"/>
                  <a:pt x="16800" y="9741"/>
                </a:cubicBezTo>
                <a:cubicBezTo>
                  <a:pt x="16963" y="10125"/>
                  <a:pt x="17100" y="10588"/>
                  <a:pt x="17250" y="11012"/>
                </a:cubicBezTo>
                <a:cubicBezTo>
                  <a:pt x="17365" y="12308"/>
                  <a:pt x="17355" y="13002"/>
                  <a:pt x="17700" y="13976"/>
                </a:cubicBezTo>
                <a:cubicBezTo>
                  <a:pt x="17827" y="14336"/>
                  <a:pt x="18000" y="14541"/>
                  <a:pt x="18150" y="14824"/>
                </a:cubicBezTo>
                <a:cubicBezTo>
                  <a:pt x="18450" y="16094"/>
                  <a:pt x="18400" y="16235"/>
                  <a:pt x="18900" y="16941"/>
                </a:cubicBezTo>
                <a:cubicBezTo>
                  <a:pt x="19041" y="17141"/>
                  <a:pt x="19212" y="17148"/>
                  <a:pt x="19350" y="17365"/>
                </a:cubicBezTo>
                <a:cubicBezTo>
                  <a:pt x="19665" y="17859"/>
                  <a:pt x="19950" y="18494"/>
                  <a:pt x="20250" y="19059"/>
                </a:cubicBezTo>
                <a:cubicBezTo>
                  <a:pt x="20400" y="19341"/>
                  <a:pt x="20522" y="19822"/>
                  <a:pt x="20700" y="19906"/>
                </a:cubicBezTo>
                <a:lnTo>
                  <a:pt x="21600" y="20329"/>
                </a:lnTo>
              </a:path>
            </a:pathLst>
          </a:cu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5" name="Rectángulo 154"/>
          <p:cNvSpPr/>
          <p:nvPr/>
        </p:nvSpPr>
        <p:spPr>
          <a:xfrm>
            <a:off x="7133583" y="2019879"/>
            <a:ext cx="132270" cy="2921957"/>
          </a:xfrm>
          <a:prstGeom prst="rect">
            <a:avLst/>
          </a:prstGeom>
          <a:blipFill>
            <a:blip r:embed="rId9"/>
          </a:blip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6" name="Nube 25"/>
          <p:cNvSpPr/>
          <p:nvPr/>
        </p:nvSpPr>
        <p:spPr>
          <a:xfrm>
            <a:off x="7179934" y="2309620"/>
            <a:ext cx="42214" cy="2645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9" h="20684" fill="norm" stroke="1" extrusionOk="0">
                <a:moveTo>
                  <a:pt x="1901" y="6800"/>
                </a:moveTo>
                <a:lnTo>
                  <a:pt x="1901" y="6800"/>
                </a:lnTo>
                <a:cubicBezTo>
                  <a:pt x="1658" y="4397"/>
                  <a:pt x="2907" y="2184"/>
                  <a:pt x="4691" y="1857"/>
                </a:cubicBezTo>
                <a:cubicBezTo>
                  <a:pt x="5414" y="1724"/>
                  <a:pt x="6149" y="1922"/>
                  <a:pt x="6778" y="2419"/>
                </a:cubicBezTo>
                <a:cubicBezTo>
                  <a:pt x="7445" y="725"/>
                  <a:pt x="9003" y="82"/>
                  <a:pt x="10259" y="981"/>
                </a:cubicBezTo>
                <a:cubicBezTo>
                  <a:pt x="10478" y="1139"/>
                  <a:pt x="10680" y="1338"/>
                  <a:pt x="10857" y="1573"/>
                </a:cubicBezTo>
                <a:lnTo>
                  <a:pt x="10857" y="1573"/>
                </a:lnTo>
                <a:cubicBezTo>
                  <a:pt x="11377" y="169"/>
                  <a:pt x="12642" y="-401"/>
                  <a:pt x="13683" y="299"/>
                </a:cubicBezTo>
                <a:cubicBezTo>
                  <a:pt x="13971" y="493"/>
                  <a:pt x="14223" y="774"/>
                  <a:pt x="14418" y="1119"/>
                </a:cubicBezTo>
                <a:cubicBezTo>
                  <a:pt x="15255" y="-209"/>
                  <a:pt x="16734" y="-373"/>
                  <a:pt x="17722" y="753"/>
                </a:cubicBezTo>
                <a:cubicBezTo>
                  <a:pt x="18137" y="1226"/>
                  <a:pt x="18417" y="1878"/>
                  <a:pt x="18513" y="2598"/>
                </a:cubicBezTo>
                <a:cubicBezTo>
                  <a:pt x="19885" y="3102"/>
                  <a:pt x="20694" y="5013"/>
                  <a:pt x="20321" y="6865"/>
                </a:cubicBezTo>
                <a:cubicBezTo>
                  <a:pt x="20289" y="7020"/>
                  <a:pt x="20250" y="7173"/>
                  <a:pt x="20203" y="7321"/>
                </a:cubicBezTo>
                <a:lnTo>
                  <a:pt x="20203" y="7321"/>
                </a:lnTo>
                <a:cubicBezTo>
                  <a:pt x="21303" y="9251"/>
                  <a:pt x="21034" y="12017"/>
                  <a:pt x="19601" y="13499"/>
                </a:cubicBezTo>
                <a:cubicBezTo>
                  <a:pt x="19156" y="13961"/>
                  <a:pt x="18629" y="14259"/>
                  <a:pt x="18072" y="14367"/>
                </a:cubicBezTo>
                <a:cubicBezTo>
                  <a:pt x="18072" y="16443"/>
                  <a:pt x="16822" y="18126"/>
                  <a:pt x="15280" y="18126"/>
                </a:cubicBezTo>
                <a:cubicBezTo>
                  <a:pt x="14757" y="18126"/>
                  <a:pt x="14245" y="17928"/>
                  <a:pt x="13801" y="17556"/>
                </a:cubicBezTo>
                <a:cubicBezTo>
                  <a:pt x="13280" y="19883"/>
                  <a:pt x="11460" y="21199"/>
                  <a:pt x="9738" y="20494"/>
                </a:cubicBezTo>
                <a:cubicBezTo>
                  <a:pt x="9016" y="20199"/>
                  <a:pt x="8392" y="19574"/>
                  <a:pt x="7973" y="18727"/>
                </a:cubicBezTo>
                <a:cubicBezTo>
                  <a:pt x="6209" y="20160"/>
                  <a:pt x="3920" y="19389"/>
                  <a:pt x="2859" y="17004"/>
                </a:cubicBezTo>
                <a:cubicBezTo>
                  <a:pt x="2846" y="16974"/>
                  <a:pt x="2833" y="16944"/>
                  <a:pt x="2820" y="16914"/>
                </a:cubicBezTo>
                <a:cubicBezTo>
                  <a:pt x="1666" y="17096"/>
                  <a:pt x="620" y="15986"/>
                  <a:pt x="485" y="14435"/>
                </a:cubicBezTo>
                <a:cubicBezTo>
                  <a:pt x="412" y="13608"/>
                  <a:pt x="615" y="12780"/>
                  <a:pt x="1038" y="12172"/>
                </a:cubicBezTo>
                <a:lnTo>
                  <a:pt x="1038" y="12172"/>
                </a:lnTo>
                <a:cubicBezTo>
                  <a:pt x="39" y="11379"/>
                  <a:pt x="-297" y="9639"/>
                  <a:pt x="288" y="8285"/>
                </a:cubicBezTo>
                <a:cubicBezTo>
                  <a:pt x="626" y="7504"/>
                  <a:pt x="1218" y="6988"/>
                  <a:pt x="1883" y="6895"/>
                </a:cubicBezTo>
                <a:close/>
              </a:path>
            </a:pathLst>
          </a:custGeom>
          <a:solidFill>
            <a:srgbClr val="D4B9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7" name="Rectángulo 31"/>
          <p:cNvSpPr/>
          <p:nvPr/>
        </p:nvSpPr>
        <p:spPr>
          <a:xfrm>
            <a:off x="7139320" y="2000012"/>
            <a:ext cx="121191" cy="452225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8" name="Triángulo isósceles 80"/>
          <p:cNvSpPr/>
          <p:nvPr/>
        </p:nvSpPr>
        <p:spPr>
          <a:xfrm rot="10800000">
            <a:off x="7131336" y="2444108"/>
            <a:ext cx="142905" cy="276916"/>
          </a:xfrm>
          <a:prstGeom prst="triangle">
            <a:avLst/>
          </a:prstGeom>
          <a:blipFill>
            <a:blip r:embed="rId11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69" name="Rectángulo 155"/>
          <p:cNvSpPr/>
          <p:nvPr/>
        </p:nvSpPr>
        <p:spPr>
          <a:xfrm rot="5400000">
            <a:off x="7375017" y="1788150"/>
            <a:ext cx="117765" cy="564637"/>
          </a:xfrm>
          <a:prstGeom prst="rect">
            <a:avLst/>
          </a:prstGeom>
          <a:blipFill>
            <a:blip r:embed="rId1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0" name="Conector recto 83"/>
          <p:cNvSpPr/>
          <p:nvPr/>
        </p:nvSpPr>
        <p:spPr>
          <a:xfrm flipV="1">
            <a:off x="7124413" y="1993113"/>
            <a:ext cx="516303" cy="6900"/>
          </a:xfrm>
          <a:prstGeom prst="line">
            <a:avLst/>
          </a:prstGeom>
          <a:ln w="635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71" name="Forma libre: forma 87"/>
          <p:cNvSpPr/>
          <p:nvPr/>
        </p:nvSpPr>
        <p:spPr>
          <a:xfrm>
            <a:off x="7369699" y="5796300"/>
            <a:ext cx="1676401" cy="290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0184"/>
                </a:lnTo>
                <a:lnTo>
                  <a:pt x="21600" y="21600"/>
                </a:lnTo>
                <a:lnTo>
                  <a:pt x="5952" y="18413"/>
                </a:lnTo>
                <a:lnTo>
                  <a:pt x="2884" y="16643"/>
                </a:lnTo>
                <a:lnTo>
                  <a:pt x="1227" y="8852"/>
                </a:lnTo>
                <a:lnTo>
                  <a:pt x="675" y="70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2" name="Forma libre: forma 88"/>
          <p:cNvSpPr/>
          <p:nvPr/>
        </p:nvSpPr>
        <p:spPr>
          <a:xfrm>
            <a:off x="5250388" y="5810586"/>
            <a:ext cx="1781176" cy="395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53" y="0"/>
                </a:moveTo>
                <a:lnTo>
                  <a:pt x="20965" y="4945"/>
                </a:lnTo>
                <a:lnTo>
                  <a:pt x="20156" y="8588"/>
                </a:lnTo>
                <a:lnTo>
                  <a:pt x="18828" y="11711"/>
                </a:lnTo>
                <a:lnTo>
                  <a:pt x="16864" y="13533"/>
                </a:lnTo>
                <a:lnTo>
                  <a:pt x="14150" y="15094"/>
                </a:lnTo>
                <a:lnTo>
                  <a:pt x="6930" y="15094"/>
                </a:lnTo>
                <a:lnTo>
                  <a:pt x="3812" y="15614"/>
                </a:lnTo>
                <a:lnTo>
                  <a:pt x="58" y="15354"/>
                </a:lnTo>
                <a:lnTo>
                  <a:pt x="0" y="19778"/>
                </a:lnTo>
                <a:lnTo>
                  <a:pt x="2657" y="21080"/>
                </a:lnTo>
                <a:lnTo>
                  <a:pt x="5256" y="21600"/>
                </a:lnTo>
                <a:lnTo>
                  <a:pt x="7681" y="21080"/>
                </a:lnTo>
                <a:lnTo>
                  <a:pt x="11666" y="20299"/>
                </a:lnTo>
                <a:lnTo>
                  <a:pt x="15998" y="19258"/>
                </a:lnTo>
                <a:lnTo>
                  <a:pt x="20503" y="15875"/>
                </a:lnTo>
                <a:lnTo>
                  <a:pt x="21600" y="13533"/>
                </a:lnTo>
                <a:lnTo>
                  <a:pt x="21253" y="0"/>
                </a:ln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3" name="Forma libre: forma 89"/>
          <p:cNvSpPr/>
          <p:nvPr/>
        </p:nvSpPr>
        <p:spPr>
          <a:xfrm>
            <a:off x="6631513" y="6043950"/>
            <a:ext cx="376238" cy="13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2851" y="11917"/>
                </a:lnTo>
                <a:cubicBezTo>
                  <a:pt x="13128" y="11706"/>
                  <a:pt x="13419" y="11554"/>
                  <a:pt x="13671" y="11172"/>
                </a:cubicBezTo>
                <a:cubicBezTo>
                  <a:pt x="16836" y="6382"/>
                  <a:pt x="14139" y="10181"/>
                  <a:pt x="16132" y="5959"/>
                </a:cubicBezTo>
                <a:cubicBezTo>
                  <a:pt x="16650" y="4859"/>
                  <a:pt x="17225" y="3972"/>
                  <a:pt x="17772" y="2979"/>
                </a:cubicBezTo>
                <a:lnTo>
                  <a:pt x="18592" y="1490"/>
                </a:lnTo>
                <a:cubicBezTo>
                  <a:pt x="18866" y="993"/>
                  <a:pt x="19084" y="0"/>
                  <a:pt x="19413" y="0"/>
                </a:cubicBezTo>
                <a:lnTo>
                  <a:pt x="21600" y="0"/>
                </a:lnTo>
              </a:path>
            </a:pathLst>
          </a:cu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4" name="Forma libre: forma 90"/>
          <p:cNvSpPr/>
          <p:nvPr/>
        </p:nvSpPr>
        <p:spPr>
          <a:xfrm>
            <a:off x="6607699" y="6024900"/>
            <a:ext cx="400051" cy="16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2600" y="6789"/>
                </a:lnTo>
                <a:cubicBezTo>
                  <a:pt x="12876" y="6457"/>
                  <a:pt x="13089" y="5856"/>
                  <a:pt x="13371" y="5554"/>
                </a:cubicBezTo>
                <a:cubicBezTo>
                  <a:pt x="13867" y="5026"/>
                  <a:pt x="14429" y="4902"/>
                  <a:pt x="14914" y="4320"/>
                </a:cubicBezTo>
                <a:cubicBezTo>
                  <a:pt x="15257" y="3909"/>
                  <a:pt x="15584" y="3409"/>
                  <a:pt x="15943" y="3086"/>
                </a:cubicBezTo>
                <a:cubicBezTo>
                  <a:pt x="16274" y="2788"/>
                  <a:pt x="16633" y="2712"/>
                  <a:pt x="16971" y="2469"/>
                </a:cubicBezTo>
                <a:cubicBezTo>
                  <a:pt x="17491" y="2095"/>
                  <a:pt x="18000" y="1646"/>
                  <a:pt x="18514" y="1234"/>
                </a:cubicBezTo>
                <a:lnTo>
                  <a:pt x="19286" y="617"/>
                </a:lnTo>
                <a:lnTo>
                  <a:pt x="20057" y="0"/>
                </a:lnTo>
                <a:cubicBezTo>
                  <a:pt x="21321" y="758"/>
                  <a:pt x="20836" y="17"/>
                  <a:pt x="21600" y="1851"/>
                </a:cubicBezTo>
              </a:path>
            </a:pathLst>
          </a:cu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5" name="Forma libre: forma 91"/>
          <p:cNvSpPr/>
          <p:nvPr/>
        </p:nvSpPr>
        <p:spPr>
          <a:xfrm>
            <a:off x="7355413" y="6029259"/>
            <a:ext cx="276226" cy="167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5" fill="norm" stroke="1" extrusionOk="0">
                <a:moveTo>
                  <a:pt x="21600" y="21535"/>
                </a:moveTo>
                <a:lnTo>
                  <a:pt x="7448" y="2507"/>
                </a:lnTo>
                <a:cubicBezTo>
                  <a:pt x="7100" y="2044"/>
                  <a:pt x="6731" y="1609"/>
                  <a:pt x="6331" y="1279"/>
                </a:cubicBezTo>
                <a:cubicBezTo>
                  <a:pt x="5513" y="606"/>
                  <a:pt x="3647" y="130"/>
                  <a:pt x="2979" y="52"/>
                </a:cubicBezTo>
                <a:cubicBezTo>
                  <a:pt x="1989" y="-65"/>
                  <a:pt x="993" y="52"/>
                  <a:pt x="0" y="52"/>
                </a:cubicBezTo>
              </a:path>
            </a:pathLst>
          </a:cu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6" name="Forma libre: forma 92"/>
          <p:cNvSpPr/>
          <p:nvPr/>
        </p:nvSpPr>
        <p:spPr>
          <a:xfrm>
            <a:off x="7364938" y="6048699"/>
            <a:ext cx="200026" cy="171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fill="norm" stroke="1" extrusionOk="0">
                <a:moveTo>
                  <a:pt x="21600" y="21539"/>
                </a:moveTo>
                <a:cubicBezTo>
                  <a:pt x="17314" y="15357"/>
                  <a:pt x="13781" y="8352"/>
                  <a:pt x="8743" y="2993"/>
                </a:cubicBezTo>
                <a:cubicBezTo>
                  <a:pt x="7471" y="1641"/>
                  <a:pt x="5247" y="2984"/>
                  <a:pt x="3600" y="2395"/>
                </a:cubicBezTo>
                <a:cubicBezTo>
                  <a:pt x="2905" y="2146"/>
                  <a:pt x="2662" y="1070"/>
                  <a:pt x="2057" y="600"/>
                </a:cubicBezTo>
                <a:cubicBezTo>
                  <a:pt x="1204" y="-61"/>
                  <a:pt x="787" y="2"/>
                  <a:pt x="0" y="2"/>
                </a:cubicBezTo>
              </a:path>
            </a:pathLst>
          </a:cu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77" name="Conector recto de flecha 179"/>
          <p:cNvSpPr/>
          <p:nvPr/>
        </p:nvSpPr>
        <p:spPr>
          <a:xfrm>
            <a:off x="1011480" y="2488775"/>
            <a:ext cx="1008114" cy="1"/>
          </a:xfrm>
          <a:prstGeom prst="line">
            <a:avLst/>
          </a:prstGeom>
          <a:ln w="38100">
            <a:solidFill>
              <a:srgbClr val="843C0B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Rectángulo 130"/>
          <p:cNvSpPr txBox="1"/>
          <p:nvPr/>
        </p:nvSpPr>
        <p:spPr>
          <a:xfrm>
            <a:off x="2891918" y="1452144"/>
            <a:ext cx="277745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b="1" sz="16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WELL</a:t>
            </a:r>
          </a:p>
        </p:txBody>
      </p:sp>
      <p:sp>
        <p:nvSpPr>
          <p:cNvPr id="279" name="Rectángulo 4"/>
          <p:cNvSpPr/>
          <p:nvPr/>
        </p:nvSpPr>
        <p:spPr>
          <a:xfrm>
            <a:off x="2410361" y="4844701"/>
            <a:ext cx="119740" cy="531799"/>
          </a:xfrm>
          <a:prstGeom prst="rect">
            <a:avLst/>
          </a:prstGeom>
          <a:solidFill>
            <a:srgbClr val="008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80" name="Rectángulo 131"/>
          <p:cNvSpPr/>
          <p:nvPr/>
        </p:nvSpPr>
        <p:spPr>
          <a:xfrm>
            <a:off x="2410361" y="3765155"/>
            <a:ext cx="119740" cy="531799"/>
          </a:xfrm>
          <a:prstGeom prst="rect">
            <a:avLst/>
          </a:prstGeom>
          <a:solidFill>
            <a:srgbClr val="008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81" name="Rectángulo 132"/>
          <p:cNvSpPr/>
          <p:nvPr/>
        </p:nvSpPr>
        <p:spPr>
          <a:xfrm>
            <a:off x="2410360" y="2484923"/>
            <a:ext cx="119740" cy="531799"/>
          </a:xfrm>
          <a:prstGeom prst="rect">
            <a:avLst/>
          </a:prstGeom>
          <a:solidFill>
            <a:srgbClr val="008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82" name="CuadroTexto 133"/>
          <p:cNvSpPr txBox="1"/>
          <p:nvPr/>
        </p:nvSpPr>
        <p:spPr>
          <a:xfrm>
            <a:off x="2723872" y="1955999"/>
            <a:ext cx="903225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SLUG</a:t>
            </a:r>
          </a:p>
        </p:txBody>
      </p:sp>
      <p:pic>
        <p:nvPicPr>
          <p:cNvPr id="283" name="aguila-logo.png" descr="aguila-logo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Rectangle 1"/>
          <p:cNvSpPr txBox="1"/>
          <p:nvPr/>
        </p:nvSpPr>
        <p:spPr>
          <a:xfrm>
            <a:off x="3765600" y="743143"/>
            <a:ext cx="5748791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Reservoir Energy Management</a:t>
            </a:r>
          </a:p>
        </p:txBody>
      </p:sp>
      <p:sp>
        <p:nvSpPr>
          <p:cNvPr id="289" name="Rectángulo 11"/>
          <p:cNvSpPr txBox="1"/>
          <p:nvPr/>
        </p:nvSpPr>
        <p:spPr>
          <a:xfrm>
            <a:off x="651509" y="1828011"/>
            <a:ext cx="689419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Reduces the effects of turbulent flow in porous media such as:</a:t>
            </a:r>
          </a:p>
        </p:txBody>
      </p:sp>
      <p:sp>
        <p:nvSpPr>
          <p:cNvPr id="290" name="Marcador de contenido 2"/>
          <p:cNvSpPr txBox="1"/>
          <p:nvPr/>
        </p:nvSpPr>
        <p:spPr>
          <a:xfrm>
            <a:off x="651508" y="2197343"/>
            <a:ext cx="5932172" cy="305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914400"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28600" indent="-228600" algn="just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High pressure drops in the porous media.</a:t>
            </a:r>
            <a:endParaRPr sz="2800"/>
          </a:p>
          <a:p>
            <a:pPr marL="228600" indent="-228600" algn="just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Separation and segregation of the gas and liquid phases.</a:t>
            </a:r>
            <a:endParaRPr sz="2800"/>
          </a:p>
          <a:p>
            <a:pPr marL="228600" indent="-228600" algn="just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Conification of water.</a:t>
            </a:r>
            <a:endParaRPr sz="2800"/>
          </a:p>
          <a:p>
            <a:pPr marL="228600" indent="-228600" algn="just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Gas condensation in a porous media, blocking the flow to well.</a:t>
            </a:r>
            <a:endParaRPr sz="2800"/>
          </a:p>
          <a:p>
            <a:pPr marL="228600" indent="-228600" algn="just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Solids Production</a:t>
            </a:r>
            <a:endParaRPr sz="2800"/>
          </a:p>
          <a:p>
            <a:pPr algn="just" defTabSz="914400">
              <a:spcBef>
                <a:spcPts val="6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291" name="aguila-logo.png" descr="aguila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3410" r="0" b="59943"/>
          <a:stretch>
            <a:fillRect/>
          </a:stretch>
        </p:blipFill>
        <p:spPr>
          <a:xfrm>
            <a:off x="0" y="606"/>
            <a:ext cx="9906000" cy="33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2634" r="0" b="60869"/>
          <a:stretch>
            <a:fillRect/>
          </a:stretch>
        </p:blipFill>
        <p:spPr>
          <a:xfrm rot="10800000">
            <a:off x="0" y="6541606"/>
            <a:ext cx="9906000" cy="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traight Connector 3"/>
          <p:cNvSpPr/>
          <p:nvPr/>
        </p:nvSpPr>
        <p:spPr>
          <a:xfrm>
            <a:off x="0" y="1361092"/>
            <a:ext cx="990600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Rectangle 1"/>
          <p:cNvSpPr txBox="1"/>
          <p:nvPr/>
        </p:nvSpPr>
        <p:spPr>
          <a:xfrm>
            <a:off x="3765600" y="743143"/>
            <a:ext cx="5748791" cy="54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147" tIns="37147" rIns="37147" bIns="37147">
            <a:spAutoFit/>
          </a:bodyPr>
          <a:lstStyle>
            <a:lvl1pPr algn="r">
              <a:defRPr b="1" sz="3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Reservoir Energy Management</a:t>
            </a:r>
          </a:p>
        </p:txBody>
      </p:sp>
      <p:grpSp>
        <p:nvGrpSpPr>
          <p:cNvPr id="350" name="Grupo 179"/>
          <p:cNvGrpSpPr/>
          <p:nvPr/>
        </p:nvGrpSpPr>
        <p:grpSpPr>
          <a:xfrm>
            <a:off x="549743" y="2764569"/>
            <a:ext cx="4310094" cy="3562757"/>
            <a:chOff x="0" y="0"/>
            <a:chExt cx="4310092" cy="3562756"/>
          </a:xfrm>
        </p:grpSpPr>
        <p:pic>
          <p:nvPicPr>
            <p:cNvPr id="297" name="Imagen 180" descr="Imagen 18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1058491" y="927861"/>
              <a:ext cx="367553" cy="2042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agen 181" descr="Imagen 18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12853" y="77513"/>
              <a:ext cx="320414" cy="1780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Imagen 182" descr="Imagen 18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42921" y="565026"/>
              <a:ext cx="394484" cy="1962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Imagen 183" descr="Imagen 18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63205" y="0"/>
              <a:ext cx="410709" cy="2282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Imagen 184" descr="Imagen 18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1569636" y="744915"/>
              <a:ext cx="367554" cy="2042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" name="Imagen 185" descr="Imagen 18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565137" y="423398"/>
              <a:ext cx="367554" cy="2042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Imagen 186" descr="Imagen 18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60267" y="744404"/>
              <a:ext cx="410709" cy="2282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" name="Documento 187"/>
            <p:cNvSpPr/>
            <p:nvPr/>
          </p:nvSpPr>
          <p:spPr>
            <a:xfrm flipH="1" rot="10800000">
              <a:off x="-1" y="1607329"/>
              <a:ext cx="4291446" cy="195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close/>
                </a:path>
              </a:pathLst>
            </a:custGeom>
            <a:solidFill>
              <a:srgbClr val="00B0F0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grpSp>
          <p:nvGrpSpPr>
            <p:cNvPr id="342" name="Grupo 188"/>
            <p:cNvGrpSpPr/>
            <p:nvPr/>
          </p:nvGrpSpPr>
          <p:grpSpPr>
            <a:xfrm>
              <a:off x="18647" y="1121105"/>
              <a:ext cx="4291446" cy="2351474"/>
              <a:chOff x="0" y="0"/>
              <a:chExt cx="4291445" cy="2351472"/>
            </a:xfrm>
          </p:grpSpPr>
          <p:grpSp>
            <p:nvGrpSpPr>
              <p:cNvPr id="323" name="Grupo 196"/>
              <p:cNvGrpSpPr/>
              <p:nvPr/>
            </p:nvGrpSpPr>
            <p:grpSpPr>
              <a:xfrm>
                <a:off x="-1" y="0"/>
                <a:ext cx="4291447" cy="2208762"/>
                <a:chOff x="0" y="0"/>
                <a:chExt cx="4291445" cy="2208761"/>
              </a:xfrm>
            </p:grpSpPr>
            <p:sp>
              <p:nvSpPr>
                <p:cNvPr id="305" name="Documento 215"/>
                <p:cNvSpPr/>
                <p:nvPr/>
              </p:nvSpPr>
              <p:spPr>
                <a:xfrm>
                  <a:off x="0" y="0"/>
                  <a:ext cx="4291446" cy="2208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255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15641"/>
                      </a:lnTo>
                      <a:cubicBezTo>
                        <a:pt x="10800" y="15641"/>
                        <a:pt x="10800" y="21600"/>
                        <a:pt x="0" y="18214"/>
                      </a:cubicBezTo>
                      <a:close/>
                    </a:path>
                  </a:pathLst>
                </a:custGeom>
                <a:solidFill>
                  <a:srgbClr val="FFFF00">
                    <a:alpha val="4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306" name="Conector curvado 216"/>
                <p:cNvSpPr/>
                <p:nvPr/>
              </p:nvSpPr>
              <p:spPr>
                <a:xfrm>
                  <a:off x="484527" y="307477"/>
                  <a:ext cx="561641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800" y="0"/>
                        <a:pt x="21600" y="5400"/>
                        <a:pt x="21600" y="10800"/>
                      </a:cubicBezTo>
                      <a:cubicBezTo>
                        <a:pt x="21600" y="16200"/>
                        <a:pt x="19725" y="21600"/>
                        <a:pt x="17849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Conector curvado 217"/>
                <p:cNvSpPr/>
                <p:nvPr/>
              </p:nvSpPr>
              <p:spPr>
                <a:xfrm>
                  <a:off x="209069" y="1014143"/>
                  <a:ext cx="527008" cy="4550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6641" y="0"/>
                        <a:pt x="13281" y="5400"/>
                        <a:pt x="13281" y="10800"/>
                      </a:cubicBezTo>
                      <a:cubicBezTo>
                        <a:pt x="13281" y="16200"/>
                        <a:pt x="17441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Conector curvado 218"/>
                <p:cNvSpPr/>
                <p:nvPr/>
              </p:nvSpPr>
              <p:spPr>
                <a:xfrm>
                  <a:off x="992657" y="691109"/>
                  <a:ext cx="393808" cy="249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901" y="0"/>
                      </a:moveTo>
                      <a:cubicBezTo>
                        <a:pt x="3450" y="0"/>
                        <a:pt x="0" y="5400"/>
                        <a:pt x="0" y="10800"/>
                      </a:cubicBezTo>
                      <a:cubicBezTo>
                        <a:pt x="0" y="16200"/>
                        <a:pt x="108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Conector curvado 219"/>
                <p:cNvSpPr/>
                <p:nvPr/>
              </p:nvSpPr>
              <p:spPr>
                <a:xfrm>
                  <a:off x="924583" y="1022889"/>
                  <a:ext cx="506543" cy="24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Conector curvado 220"/>
                <p:cNvSpPr/>
                <p:nvPr/>
              </p:nvSpPr>
              <p:spPr>
                <a:xfrm>
                  <a:off x="700776" y="1653161"/>
                  <a:ext cx="743253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112" y="0"/>
                      </a:moveTo>
                      <a:cubicBezTo>
                        <a:pt x="4056" y="0"/>
                        <a:pt x="0" y="5400"/>
                        <a:pt x="0" y="10800"/>
                      </a:cubicBezTo>
                      <a:cubicBezTo>
                        <a:pt x="0" y="16200"/>
                        <a:pt x="108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Conector curvado 221"/>
                <p:cNvSpPr/>
                <p:nvPr/>
              </p:nvSpPr>
              <p:spPr>
                <a:xfrm>
                  <a:off x="1053524" y="637346"/>
                  <a:ext cx="561641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800" y="0"/>
                        <a:pt x="21600" y="5400"/>
                        <a:pt x="21600" y="10800"/>
                      </a:cubicBezTo>
                      <a:cubicBezTo>
                        <a:pt x="21600" y="16200"/>
                        <a:pt x="19725" y="21600"/>
                        <a:pt x="17849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Conector curvado 222"/>
                <p:cNvSpPr/>
                <p:nvPr/>
              </p:nvSpPr>
              <p:spPr>
                <a:xfrm>
                  <a:off x="1498685" y="1050529"/>
                  <a:ext cx="561641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800" y="0"/>
                        <a:pt x="21600" y="5400"/>
                        <a:pt x="21600" y="10800"/>
                      </a:cubicBezTo>
                      <a:cubicBezTo>
                        <a:pt x="21600" y="16200"/>
                        <a:pt x="19725" y="21600"/>
                        <a:pt x="17849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Conector curvado 223"/>
                <p:cNvSpPr/>
                <p:nvPr/>
              </p:nvSpPr>
              <p:spPr>
                <a:xfrm>
                  <a:off x="109851" y="1236008"/>
                  <a:ext cx="675989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770" y="0"/>
                      </a:moveTo>
                      <a:cubicBezTo>
                        <a:pt x="3385" y="0"/>
                        <a:pt x="0" y="5400"/>
                        <a:pt x="0" y="10800"/>
                      </a:cubicBezTo>
                      <a:cubicBezTo>
                        <a:pt x="0" y="16200"/>
                        <a:pt x="108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Conector curvado 224"/>
                <p:cNvSpPr/>
                <p:nvPr/>
              </p:nvSpPr>
              <p:spPr>
                <a:xfrm>
                  <a:off x="1548979" y="1674787"/>
                  <a:ext cx="796640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800" y="0"/>
                        <a:pt x="21600" y="5400"/>
                        <a:pt x="21600" y="10800"/>
                      </a:cubicBezTo>
                      <a:cubicBezTo>
                        <a:pt x="21600" y="16200"/>
                        <a:pt x="17092" y="21600"/>
                        <a:pt x="12584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Conector curvado 225"/>
                <p:cNvSpPr/>
                <p:nvPr/>
              </p:nvSpPr>
              <p:spPr>
                <a:xfrm>
                  <a:off x="1496611" y="658145"/>
                  <a:ext cx="721812" cy="39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Conector curvado 226"/>
                <p:cNvSpPr/>
                <p:nvPr/>
              </p:nvSpPr>
              <p:spPr>
                <a:xfrm>
                  <a:off x="1703977" y="1014413"/>
                  <a:ext cx="747652" cy="365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Conector curvado 227"/>
                <p:cNvSpPr/>
                <p:nvPr/>
              </p:nvSpPr>
              <p:spPr>
                <a:xfrm>
                  <a:off x="704884" y="1102095"/>
                  <a:ext cx="309505" cy="250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Conector curvado 228"/>
                <p:cNvSpPr/>
                <p:nvPr/>
              </p:nvSpPr>
              <p:spPr>
                <a:xfrm>
                  <a:off x="88703" y="1725796"/>
                  <a:ext cx="465081" cy="3043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Conector curvado 229"/>
                <p:cNvSpPr/>
                <p:nvPr/>
              </p:nvSpPr>
              <p:spPr>
                <a:xfrm>
                  <a:off x="27031" y="588615"/>
                  <a:ext cx="464113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9313" y="0"/>
                        <a:pt x="18626" y="5400"/>
                        <a:pt x="18626" y="10800"/>
                      </a:cubicBezTo>
                      <a:cubicBezTo>
                        <a:pt x="18626" y="16200"/>
                        <a:pt x="20113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Conector curvado 230"/>
                <p:cNvSpPr/>
                <p:nvPr/>
              </p:nvSpPr>
              <p:spPr>
                <a:xfrm flipH="1" rot="10800000">
                  <a:off x="1168997" y="1894637"/>
                  <a:ext cx="1055825" cy="26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Conector curvado 231"/>
                <p:cNvSpPr/>
                <p:nvPr/>
              </p:nvSpPr>
              <p:spPr>
                <a:xfrm>
                  <a:off x="384629" y="1785321"/>
                  <a:ext cx="512837" cy="301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Conector curvado 232"/>
                <p:cNvSpPr/>
                <p:nvPr/>
              </p:nvSpPr>
              <p:spPr>
                <a:xfrm>
                  <a:off x="1131526" y="524871"/>
                  <a:ext cx="1176730" cy="241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1" name="Grupo 197"/>
              <p:cNvGrpSpPr/>
              <p:nvPr/>
            </p:nvGrpSpPr>
            <p:grpSpPr>
              <a:xfrm>
                <a:off x="2299426" y="591444"/>
                <a:ext cx="1955003" cy="1760029"/>
                <a:chOff x="0" y="0"/>
                <a:chExt cx="1955002" cy="1760027"/>
              </a:xfrm>
            </p:grpSpPr>
            <p:sp>
              <p:nvSpPr>
                <p:cNvPr id="324" name="Conector curvado 198"/>
                <p:cNvSpPr/>
                <p:nvPr/>
              </p:nvSpPr>
              <p:spPr>
                <a:xfrm>
                  <a:off x="156041" y="184280"/>
                  <a:ext cx="622054" cy="333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Conector curvado 199"/>
                <p:cNvSpPr/>
                <p:nvPr/>
              </p:nvSpPr>
              <p:spPr>
                <a:xfrm>
                  <a:off x="483938" y="626030"/>
                  <a:ext cx="345851" cy="29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Conector curvado 200"/>
                <p:cNvSpPr/>
                <p:nvPr/>
              </p:nvSpPr>
              <p:spPr>
                <a:xfrm>
                  <a:off x="1009373" y="144168"/>
                  <a:ext cx="417996" cy="249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876" y="0"/>
                      </a:moveTo>
                      <a:cubicBezTo>
                        <a:pt x="4438" y="0"/>
                        <a:pt x="0" y="5400"/>
                        <a:pt x="0" y="10800"/>
                      </a:cubicBezTo>
                      <a:cubicBezTo>
                        <a:pt x="0" y="16200"/>
                        <a:pt x="108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Conector curvado 201"/>
                <p:cNvSpPr/>
                <p:nvPr/>
              </p:nvSpPr>
              <p:spPr>
                <a:xfrm>
                  <a:off x="935633" y="462342"/>
                  <a:ext cx="516040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800" y="0"/>
                        <a:pt x="21600" y="5400"/>
                        <a:pt x="21600" y="10800"/>
                      </a:cubicBezTo>
                      <a:cubicBezTo>
                        <a:pt x="21600" y="16200"/>
                        <a:pt x="19725" y="21600"/>
                        <a:pt x="17849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Conector curvado 202"/>
                <p:cNvSpPr/>
                <p:nvPr/>
              </p:nvSpPr>
              <p:spPr>
                <a:xfrm>
                  <a:off x="829789" y="1309709"/>
                  <a:ext cx="650471" cy="1734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Conector curvado 203"/>
                <p:cNvSpPr/>
                <p:nvPr/>
              </p:nvSpPr>
              <p:spPr>
                <a:xfrm>
                  <a:off x="1237167" y="191354"/>
                  <a:ext cx="516040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800" y="0"/>
                        <a:pt x="21600" y="5400"/>
                        <a:pt x="21600" y="10800"/>
                      </a:cubicBezTo>
                      <a:cubicBezTo>
                        <a:pt x="21600" y="16200"/>
                        <a:pt x="19725" y="21600"/>
                        <a:pt x="17849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Conector curvado 204"/>
                <p:cNvSpPr/>
                <p:nvPr/>
              </p:nvSpPr>
              <p:spPr>
                <a:xfrm flipH="1" rot="5400000">
                  <a:off x="1414014" y="1113471"/>
                  <a:ext cx="263378" cy="221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147" y="0"/>
                        <a:pt x="2294" y="5400"/>
                        <a:pt x="2294" y="10800"/>
                      </a:cubicBezTo>
                      <a:cubicBezTo>
                        <a:pt x="2294" y="16200"/>
                        <a:pt x="11947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Conector curvado 205"/>
                <p:cNvSpPr/>
                <p:nvPr/>
              </p:nvSpPr>
              <p:spPr>
                <a:xfrm>
                  <a:off x="0" y="769202"/>
                  <a:ext cx="856100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41" y="0"/>
                      </a:moveTo>
                      <a:cubicBezTo>
                        <a:pt x="5420" y="0"/>
                        <a:pt x="0" y="5400"/>
                        <a:pt x="0" y="10800"/>
                      </a:cubicBezTo>
                      <a:cubicBezTo>
                        <a:pt x="0" y="16200"/>
                        <a:pt x="108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Conector curvado 206"/>
                <p:cNvSpPr/>
                <p:nvPr/>
              </p:nvSpPr>
              <p:spPr>
                <a:xfrm>
                  <a:off x="1363412" y="945211"/>
                  <a:ext cx="516040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800" y="0"/>
                        <a:pt x="21600" y="5400"/>
                        <a:pt x="21600" y="10800"/>
                      </a:cubicBezTo>
                      <a:cubicBezTo>
                        <a:pt x="21600" y="16200"/>
                        <a:pt x="19725" y="21600"/>
                        <a:pt x="17849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Conector curvado 207"/>
                <p:cNvSpPr/>
                <p:nvPr/>
              </p:nvSpPr>
              <p:spPr>
                <a:xfrm>
                  <a:off x="1528573" y="111205"/>
                  <a:ext cx="426430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904" y="0"/>
                        <a:pt x="15809" y="5400"/>
                        <a:pt x="15809" y="10800"/>
                      </a:cubicBezTo>
                      <a:cubicBezTo>
                        <a:pt x="15809" y="16200"/>
                        <a:pt x="18704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Conector curvado 208"/>
                <p:cNvSpPr/>
                <p:nvPr/>
              </p:nvSpPr>
              <p:spPr>
                <a:xfrm>
                  <a:off x="1371151" y="508341"/>
                  <a:ext cx="426430" cy="3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278" y="0"/>
                        <a:pt x="14556" y="5400"/>
                        <a:pt x="14556" y="10800"/>
                      </a:cubicBezTo>
                      <a:cubicBezTo>
                        <a:pt x="14556" y="16200"/>
                        <a:pt x="18078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Conector curvado 209"/>
                <p:cNvSpPr/>
                <p:nvPr/>
              </p:nvSpPr>
              <p:spPr>
                <a:xfrm flipH="1" rot="16200000">
                  <a:off x="740937" y="615345"/>
                  <a:ext cx="253639" cy="133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Conector curvado 210"/>
                <p:cNvSpPr/>
                <p:nvPr/>
              </p:nvSpPr>
              <p:spPr>
                <a:xfrm>
                  <a:off x="4017" y="1085397"/>
                  <a:ext cx="658281" cy="3977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Conector curvado 211"/>
                <p:cNvSpPr/>
                <p:nvPr/>
              </p:nvSpPr>
              <p:spPr>
                <a:xfrm>
                  <a:off x="425485" y="0"/>
                  <a:ext cx="203616" cy="2199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Conector curvado 212"/>
                <p:cNvSpPr/>
                <p:nvPr/>
              </p:nvSpPr>
              <p:spPr>
                <a:xfrm flipH="1">
                  <a:off x="1304251" y="1457588"/>
                  <a:ext cx="586670" cy="30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Conector curvado 213"/>
                <p:cNvSpPr/>
                <p:nvPr/>
              </p:nvSpPr>
              <p:spPr>
                <a:xfrm>
                  <a:off x="506875" y="1238381"/>
                  <a:ext cx="479942" cy="2825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Conector curvado 214"/>
                <p:cNvSpPr/>
                <p:nvPr/>
              </p:nvSpPr>
              <p:spPr>
                <a:xfrm>
                  <a:off x="1103182" y="1134"/>
                  <a:ext cx="836241" cy="2301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109" y="0"/>
                        <a:pt x="20218" y="5400"/>
                        <a:pt x="20218" y="10800"/>
                      </a:cubicBezTo>
                      <a:cubicBezTo>
                        <a:pt x="20218" y="16200"/>
                        <a:pt x="20909" y="21600"/>
                        <a:pt x="21600" y="2160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343" name="Elipse 189"/>
            <p:cNvSpPr/>
            <p:nvPr/>
          </p:nvSpPr>
          <p:spPr>
            <a:xfrm>
              <a:off x="528552" y="1709935"/>
              <a:ext cx="442055" cy="472147"/>
            </a:xfrm>
            <a:prstGeom prst="ellipse">
              <a:avLst/>
            </a:prstGeom>
            <a:noFill/>
            <a:ln w="1905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4" name="Elipse 190"/>
            <p:cNvSpPr/>
            <p:nvPr/>
          </p:nvSpPr>
          <p:spPr>
            <a:xfrm>
              <a:off x="1028359" y="2420105"/>
              <a:ext cx="442055" cy="472147"/>
            </a:xfrm>
            <a:prstGeom prst="ellipse">
              <a:avLst/>
            </a:prstGeom>
            <a:noFill/>
            <a:ln w="1905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5" name="Elipse 191"/>
            <p:cNvSpPr/>
            <p:nvPr/>
          </p:nvSpPr>
          <p:spPr>
            <a:xfrm>
              <a:off x="1522617" y="2229563"/>
              <a:ext cx="442055" cy="472147"/>
            </a:xfrm>
            <a:prstGeom prst="ellipse">
              <a:avLst/>
            </a:prstGeom>
            <a:noFill/>
            <a:ln w="1905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6" name="Elipse 192"/>
            <p:cNvSpPr/>
            <p:nvPr/>
          </p:nvSpPr>
          <p:spPr>
            <a:xfrm>
              <a:off x="1943343" y="1358257"/>
              <a:ext cx="442055" cy="472147"/>
            </a:xfrm>
            <a:prstGeom prst="ellipse">
              <a:avLst/>
            </a:prstGeom>
            <a:noFill/>
            <a:ln w="1905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7" name="Elipse 193"/>
            <p:cNvSpPr/>
            <p:nvPr/>
          </p:nvSpPr>
          <p:spPr>
            <a:xfrm>
              <a:off x="2316447" y="1977819"/>
              <a:ext cx="442055" cy="472147"/>
            </a:xfrm>
            <a:prstGeom prst="ellipse">
              <a:avLst/>
            </a:prstGeom>
            <a:noFill/>
            <a:ln w="1905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8" name="Elipse 194"/>
            <p:cNvSpPr/>
            <p:nvPr/>
          </p:nvSpPr>
          <p:spPr>
            <a:xfrm>
              <a:off x="2842665" y="1696415"/>
              <a:ext cx="442055" cy="472147"/>
            </a:xfrm>
            <a:prstGeom prst="ellipse">
              <a:avLst/>
            </a:prstGeom>
            <a:noFill/>
            <a:ln w="1905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9" name="Elipse 195"/>
            <p:cNvSpPr/>
            <p:nvPr/>
          </p:nvSpPr>
          <p:spPr>
            <a:xfrm>
              <a:off x="3252455" y="2446998"/>
              <a:ext cx="442055" cy="472147"/>
            </a:xfrm>
            <a:prstGeom prst="ellipse">
              <a:avLst/>
            </a:prstGeom>
            <a:noFill/>
            <a:ln w="1905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grpSp>
        <p:nvGrpSpPr>
          <p:cNvPr id="466" name="Grupo 233"/>
          <p:cNvGrpSpPr/>
          <p:nvPr/>
        </p:nvGrpSpPr>
        <p:grpSpPr>
          <a:xfrm>
            <a:off x="5439755" y="2776379"/>
            <a:ext cx="3909946" cy="3550947"/>
            <a:chOff x="0" y="0"/>
            <a:chExt cx="3909945" cy="3550946"/>
          </a:xfrm>
        </p:grpSpPr>
        <p:grpSp>
          <p:nvGrpSpPr>
            <p:cNvPr id="367" name="Grupo 234"/>
            <p:cNvGrpSpPr/>
            <p:nvPr/>
          </p:nvGrpSpPr>
          <p:grpSpPr>
            <a:xfrm>
              <a:off x="-1" y="0"/>
              <a:ext cx="3909947" cy="3550947"/>
              <a:chOff x="0" y="0"/>
              <a:chExt cx="3909945" cy="3550946"/>
            </a:xfrm>
          </p:grpSpPr>
          <p:pic>
            <p:nvPicPr>
              <p:cNvPr id="351" name="Imagen 333" descr="Imagen 333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flipH="1">
                <a:off x="772953" y="927861"/>
                <a:ext cx="398967" cy="20428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2" name="Imagen 334" descr="Imagen 334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808881" y="77513"/>
                <a:ext cx="347798" cy="17808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3" name="Imagen 335" descr="Imagen 335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167158" y="565026"/>
                <a:ext cx="428199" cy="19622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4" name="Imagen 336" descr="Imagen 336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731908" y="0"/>
                <a:ext cx="445811" cy="22827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5" name="Imagen 337" descr="Imagen 337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flipH="1">
                <a:off x="1327784" y="744915"/>
                <a:ext cx="398967" cy="20428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6" name="Imagen 338" descr="Imagen 338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flipH="1">
                <a:off x="237434" y="423398"/>
                <a:ext cx="398967" cy="20428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7" name="Imagen 339" descr="Imagen 339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3162906" y="744404"/>
                <a:ext cx="445811" cy="22827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8" name="Documento 340"/>
              <p:cNvSpPr/>
              <p:nvPr/>
            </p:nvSpPr>
            <p:spPr>
              <a:xfrm flipH="1" rot="10800000">
                <a:off x="-1" y="1879516"/>
                <a:ext cx="3909947" cy="167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55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5641"/>
                    </a:lnTo>
                    <a:cubicBezTo>
                      <a:pt x="10800" y="15641"/>
                      <a:pt x="10800" y="21600"/>
                      <a:pt x="0" y="18214"/>
                    </a:cubicBezTo>
                    <a:close/>
                  </a:path>
                </a:pathLst>
              </a:custGeom>
              <a:solidFill>
                <a:srgbClr val="00B0F0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59" name="Documento 341"/>
              <p:cNvSpPr/>
              <p:nvPr/>
            </p:nvSpPr>
            <p:spPr>
              <a:xfrm>
                <a:off x="-1" y="1121105"/>
                <a:ext cx="3909947" cy="210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55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5641"/>
                    </a:lnTo>
                    <a:cubicBezTo>
                      <a:pt x="10800" y="15641"/>
                      <a:pt x="10800" y="21600"/>
                      <a:pt x="0" y="18214"/>
                    </a:cubicBezTo>
                    <a:close/>
                  </a:path>
                </a:pathLst>
              </a:custGeom>
              <a:solidFill>
                <a:srgbClr val="FFFF00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60" name="Elipse 342"/>
              <p:cNvSpPr/>
              <p:nvPr/>
            </p:nvSpPr>
            <p:spPr>
              <a:xfrm>
                <a:off x="200960" y="1910584"/>
                <a:ext cx="479835" cy="472147"/>
              </a:xfrm>
              <a:prstGeom prst="ellipse">
                <a:avLst/>
              </a:prstGeom>
              <a:noFill/>
              <a:ln w="1905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61" name="Elipse 343"/>
              <p:cNvSpPr/>
              <p:nvPr/>
            </p:nvSpPr>
            <p:spPr>
              <a:xfrm>
                <a:off x="740245" y="2420105"/>
                <a:ext cx="479835" cy="472147"/>
              </a:xfrm>
              <a:prstGeom prst="ellipse">
                <a:avLst/>
              </a:prstGeom>
              <a:noFill/>
              <a:ln w="1905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62" name="Elipse 344"/>
              <p:cNvSpPr/>
              <p:nvPr/>
            </p:nvSpPr>
            <p:spPr>
              <a:xfrm>
                <a:off x="1276746" y="2229562"/>
                <a:ext cx="479835" cy="472147"/>
              </a:xfrm>
              <a:prstGeom prst="ellipse">
                <a:avLst/>
              </a:prstGeom>
              <a:noFill/>
              <a:ln w="1905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63" name="Elipse 345"/>
              <p:cNvSpPr/>
              <p:nvPr/>
            </p:nvSpPr>
            <p:spPr>
              <a:xfrm>
                <a:off x="1733430" y="1358257"/>
                <a:ext cx="479835" cy="472146"/>
              </a:xfrm>
              <a:prstGeom prst="ellipse">
                <a:avLst/>
              </a:prstGeom>
              <a:noFill/>
              <a:ln w="1905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64" name="Elipse 346"/>
              <p:cNvSpPr/>
              <p:nvPr/>
            </p:nvSpPr>
            <p:spPr>
              <a:xfrm>
                <a:off x="2138422" y="1977819"/>
                <a:ext cx="479835" cy="472147"/>
              </a:xfrm>
              <a:prstGeom prst="ellipse">
                <a:avLst/>
              </a:prstGeom>
              <a:noFill/>
              <a:ln w="1905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65" name="Elipse 347"/>
              <p:cNvSpPr/>
              <p:nvPr/>
            </p:nvSpPr>
            <p:spPr>
              <a:xfrm>
                <a:off x="2709614" y="1696415"/>
                <a:ext cx="479835" cy="472147"/>
              </a:xfrm>
              <a:prstGeom prst="ellipse">
                <a:avLst/>
              </a:prstGeom>
              <a:noFill/>
              <a:ln w="1905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66" name="Elipse 348"/>
              <p:cNvSpPr/>
              <p:nvPr/>
            </p:nvSpPr>
            <p:spPr>
              <a:xfrm>
                <a:off x="3154427" y="2446998"/>
                <a:ext cx="479835" cy="472147"/>
              </a:xfrm>
              <a:prstGeom prst="ellipse">
                <a:avLst/>
              </a:prstGeom>
              <a:noFill/>
              <a:ln w="1905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grpSp>
          <p:nvGrpSpPr>
            <p:cNvPr id="381" name="Grupo 235"/>
            <p:cNvGrpSpPr/>
            <p:nvPr/>
          </p:nvGrpSpPr>
          <p:grpSpPr>
            <a:xfrm>
              <a:off x="221610" y="1982893"/>
              <a:ext cx="430745" cy="330222"/>
              <a:chOff x="0" y="0"/>
              <a:chExt cx="430744" cy="330221"/>
            </a:xfrm>
          </p:grpSpPr>
          <p:grpSp>
            <p:nvGrpSpPr>
              <p:cNvPr id="378" name="Grupo 320"/>
              <p:cNvGrpSpPr/>
              <p:nvPr/>
            </p:nvGrpSpPr>
            <p:grpSpPr>
              <a:xfrm>
                <a:off x="0" y="0"/>
                <a:ext cx="430745" cy="330222"/>
                <a:chOff x="0" y="0"/>
                <a:chExt cx="430744" cy="330221"/>
              </a:xfrm>
            </p:grpSpPr>
            <p:grpSp>
              <p:nvGrpSpPr>
                <p:cNvPr id="372" name="Grupo 323"/>
                <p:cNvGrpSpPr/>
                <p:nvPr/>
              </p:nvGrpSpPr>
              <p:grpSpPr>
                <a:xfrm>
                  <a:off x="0" y="0"/>
                  <a:ext cx="167479" cy="315936"/>
                  <a:chOff x="0" y="0"/>
                  <a:chExt cx="167478" cy="315935"/>
                </a:xfrm>
              </p:grpSpPr>
              <p:sp>
                <p:nvSpPr>
                  <p:cNvPr id="368" name="Conector curvado 329"/>
                  <p:cNvSpPr/>
                  <p:nvPr/>
                </p:nvSpPr>
                <p:spPr>
                  <a:xfrm flipH="1" rot="10800000">
                    <a:off x="51127" y="251298"/>
                    <a:ext cx="109027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" name="Conector curvado 330"/>
                  <p:cNvSpPr/>
                  <p:nvPr/>
                </p:nvSpPr>
                <p:spPr>
                  <a:xfrm>
                    <a:off x="0" y="109047"/>
                    <a:ext cx="147447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" name="Conector curvado 331"/>
                  <p:cNvSpPr/>
                  <p:nvPr/>
                </p:nvSpPr>
                <p:spPr>
                  <a:xfrm>
                    <a:off x="51127" y="0"/>
                    <a:ext cx="116352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" name="Conector curvado 332"/>
                  <p:cNvSpPr/>
                  <p:nvPr/>
                </p:nvSpPr>
                <p:spPr>
                  <a:xfrm flipH="1" rot="10800000">
                    <a:off x="6692" y="203334"/>
                    <a:ext cx="143352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77" name="Grupo 324"/>
                <p:cNvGrpSpPr/>
                <p:nvPr/>
              </p:nvGrpSpPr>
              <p:grpSpPr>
                <a:xfrm>
                  <a:off x="268672" y="14285"/>
                  <a:ext cx="162073" cy="315937"/>
                  <a:chOff x="0" y="0"/>
                  <a:chExt cx="162071" cy="315935"/>
                </a:xfrm>
              </p:grpSpPr>
              <p:sp>
                <p:nvSpPr>
                  <p:cNvPr id="373" name="Conector curvado 325"/>
                  <p:cNvSpPr/>
                  <p:nvPr/>
                </p:nvSpPr>
                <p:spPr>
                  <a:xfrm rot="10800000">
                    <a:off x="7089" y="251298"/>
                    <a:ext cx="105506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4" name="Conector curvado 326"/>
                  <p:cNvSpPr/>
                  <p:nvPr/>
                </p:nvSpPr>
                <p:spPr>
                  <a:xfrm flipH="1">
                    <a:off x="19386" y="109047"/>
                    <a:ext cx="14268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5" name="Conector curvado 327"/>
                  <p:cNvSpPr/>
                  <p:nvPr/>
                </p:nvSpPr>
                <p:spPr>
                  <a:xfrm flipH="1">
                    <a:off x="0" y="0"/>
                    <a:ext cx="112595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6" name="Conector curvado 328"/>
                  <p:cNvSpPr/>
                  <p:nvPr/>
                </p:nvSpPr>
                <p:spPr>
                  <a:xfrm rot="10800000">
                    <a:off x="16873" y="203334"/>
                    <a:ext cx="138723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379" name="Rectángulo 321"/>
              <p:cNvSpPr/>
              <p:nvPr/>
            </p:nvSpPr>
            <p:spPr>
              <a:xfrm>
                <a:off x="157189" y="111483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80" name="Rectángulo 322"/>
              <p:cNvSpPr/>
              <p:nvPr/>
            </p:nvSpPr>
            <p:spPr>
              <a:xfrm>
                <a:off x="234286" y="109752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grpSp>
          <p:nvGrpSpPr>
            <p:cNvPr id="395" name="Grupo 236"/>
            <p:cNvGrpSpPr/>
            <p:nvPr/>
          </p:nvGrpSpPr>
          <p:grpSpPr>
            <a:xfrm>
              <a:off x="764300" y="2498922"/>
              <a:ext cx="430745" cy="330222"/>
              <a:chOff x="0" y="0"/>
              <a:chExt cx="430744" cy="330221"/>
            </a:xfrm>
          </p:grpSpPr>
          <p:grpSp>
            <p:nvGrpSpPr>
              <p:cNvPr id="392" name="Grupo 307"/>
              <p:cNvGrpSpPr/>
              <p:nvPr/>
            </p:nvGrpSpPr>
            <p:grpSpPr>
              <a:xfrm>
                <a:off x="0" y="0"/>
                <a:ext cx="430745" cy="330222"/>
                <a:chOff x="0" y="0"/>
                <a:chExt cx="430744" cy="330221"/>
              </a:xfrm>
            </p:grpSpPr>
            <p:grpSp>
              <p:nvGrpSpPr>
                <p:cNvPr id="386" name="Grupo 310"/>
                <p:cNvGrpSpPr/>
                <p:nvPr/>
              </p:nvGrpSpPr>
              <p:grpSpPr>
                <a:xfrm>
                  <a:off x="0" y="0"/>
                  <a:ext cx="167479" cy="315936"/>
                  <a:chOff x="0" y="0"/>
                  <a:chExt cx="167478" cy="315935"/>
                </a:xfrm>
              </p:grpSpPr>
              <p:sp>
                <p:nvSpPr>
                  <p:cNvPr id="382" name="Conector curvado 316"/>
                  <p:cNvSpPr/>
                  <p:nvPr/>
                </p:nvSpPr>
                <p:spPr>
                  <a:xfrm flipH="1" rot="10800000">
                    <a:off x="51127" y="251298"/>
                    <a:ext cx="109027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83" name="Conector curvado 317"/>
                  <p:cNvSpPr/>
                  <p:nvPr/>
                </p:nvSpPr>
                <p:spPr>
                  <a:xfrm>
                    <a:off x="0" y="109047"/>
                    <a:ext cx="147447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84" name="Conector curvado 318"/>
                  <p:cNvSpPr/>
                  <p:nvPr/>
                </p:nvSpPr>
                <p:spPr>
                  <a:xfrm>
                    <a:off x="51127" y="0"/>
                    <a:ext cx="116352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85" name="Conector curvado 319"/>
                  <p:cNvSpPr/>
                  <p:nvPr/>
                </p:nvSpPr>
                <p:spPr>
                  <a:xfrm flipH="1" rot="10800000">
                    <a:off x="6692" y="203334"/>
                    <a:ext cx="143352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91" name="Grupo 311"/>
                <p:cNvGrpSpPr/>
                <p:nvPr/>
              </p:nvGrpSpPr>
              <p:grpSpPr>
                <a:xfrm>
                  <a:off x="268672" y="14285"/>
                  <a:ext cx="162073" cy="315937"/>
                  <a:chOff x="0" y="0"/>
                  <a:chExt cx="162071" cy="315935"/>
                </a:xfrm>
              </p:grpSpPr>
              <p:sp>
                <p:nvSpPr>
                  <p:cNvPr id="387" name="Conector curvado 312"/>
                  <p:cNvSpPr/>
                  <p:nvPr/>
                </p:nvSpPr>
                <p:spPr>
                  <a:xfrm rot="10800000">
                    <a:off x="7089" y="251298"/>
                    <a:ext cx="105506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88" name="Conector curvado 313"/>
                  <p:cNvSpPr/>
                  <p:nvPr/>
                </p:nvSpPr>
                <p:spPr>
                  <a:xfrm flipH="1">
                    <a:off x="19386" y="109047"/>
                    <a:ext cx="14268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89" name="Conector curvado 314"/>
                  <p:cNvSpPr/>
                  <p:nvPr/>
                </p:nvSpPr>
                <p:spPr>
                  <a:xfrm flipH="1">
                    <a:off x="0" y="0"/>
                    <a:ext cx="112595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0" name="Conector curvado 315"/>
                  <p:cNvSpPr/>
                  <p:nvPr/>
                </p:nvSpPr>
                <p:spPr>
                  <a:xfrm rot="10800000">
                    <a:off x="16873" y="203334"/>
                    <a:ext cx="138723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393" name="Rectángulo 308"/>
              <p:cNvSpPr/>
              <p:nvPr/>
            </p:nvSpPr>
            <p:spPr>
              <a:xfrm>
                <a:off x="157189" y="111483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394" name="Rectángulo 309"/>
              <p:cNvSpPr/>
              <p:nvPr/>
            </p:nvSpPr>
            <p:spPr>
              <a:xfrm>
                <a:off x="234286" y="109752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grpSp>
          <p:nvGrpSpPr>
            <p:cNvPr id="409" name="Grupo 237"/>
            <p:cNvGrpSpPr/>
            <p:nvPr/>
          </p:nvGrpSpPr>
          <p:grpSpPr>
            <a:xfrm>
              <a:off x="1305698" y="2304907"/>
              <a:ext cx="430745" cy="330222"/>
              <a:chOff x="0" y="0"/>
              <a:chExt cx="430744" cy="330221"/>
            </a:xfrm>
          </p:grpSpPr>
          <p:grpSp>
            <p:nvGrpSpPr>
              <p:cNvPr id="406" name="Grupo 294"/>
              <p:cNvGrpSpPr/>
              <p:nvPr/>
            </p:nvGrpSpPr>
            <p:grpSpPr>
              <a:xfrm>
                <a:off x="0" y="0"/>
                <a:ext cx="430745" cy="330222"/>
                <a:chOff x="0" y="0"/>
                <a:chExt cx="430744" cy="330221"/>
              </a:xfrm>
            </p:grpSpPr>
            <p:grpSp>
              <p:nvGrpSpPr>
                <p:cNvPr id="400" name="Grupo 297"/>
                <p:cNvGrpSpPr/>
                <p:nvPr/>
              </p:nvGrpSpPr>
              <p:grpSpPr>
                <a:xfrm>
                  <a:off x="0" y="0"/>
                  <a:ext cx="167479" cy="315936"/>
                  <a:chOff x="0" y="0"/>
                  <a:chExt cx="167478" cy="315935"/>
                </a:xfrm>
              </p:grpSpPr>
              <p:sp>
                <p:nvSpPr>
                  <p:cNvPr id="396" name="Conector curvado 303"/>
                  <p:cNvSpPr/>
                  <p:nvPr/>
                </p:nvSpPr>
                <p:spPr>
                  <a:xfrm flipH="1" rot="10800000">
                    <a:off x="51127" y="251298"/>
                    <a:ext cx="109027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7" name="Conector curvado 304"/>
                  <p:cNvSpPr/>
                  <p:nvPr/>
                </p:nvSpPr>
                <p:spPr>
                  <a:xfrm>
                    <a:off x="0" y="109047"/>
                    <a:ext cx="147447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8" name="Conector curvado 305"/>
                  <p:cNvSpPr/>
                  <p:nvPr/>
                </p:nvSpPr>
                <p:spPr>
                  <a:xfrm>
                    <a:off x="51127" y="0"/>
                    <a:ext cx="116352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" name="Conector curvado 306"/>
                  <p:cNvSpPr/>
                  <p:nvPr/>
                </p:nvSpPr>
                <p:spPr>
                  <a:xfrm flipH="1" rot="10800000">
                    <a:off x="6692" y="203334"/>
                    <a:ext cx="143352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405" name="Grupo 298"/>
                <p:cNvGrpSpPr/>
                <p:nvPr/>
              </p:nvGrpSpPr>
              <p:grpSpPr>
                <a:xfrm>
                  <a:off x="268672" y="14285"/>
                  <a:ext cx="162073" cy="315937"/>
                  <a:chOff x="0" y="0"/>
                  <a:chExt cx="162071" cy="315935"/>
                </a:xfrm>
              </p:grpSpPr>
              <p:sp>
                <p:nvSpPr>
                  <p:cNvPr id="401" name="Conector curvado 299"/>
                  <p:cNvSpPr/>
                  <p:nvPr/>
                </p:nvSpPr>
                <p:spPr>
                  <a:xfrm rot="10800000">
                    <a:off x="7089" y="251298"/>
                    <a:ext cx="105506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" name="Conector curvado 300"/>
                  <p:cNvSpPr/>
                  <p:nvPr/>
                </p:nvSpPr>
                <p:spPr>
                  <a:xfrm flipH="1">
                    <a:off x="19386" y="109047"/>
                    <a:ext cx="14268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" name="Conector curvado 301"/>
                  <p:cNvSpPr/>
                  <p:nvPr/>
                </p:nvSpPr>
                <p:spPr>
                  <a:xfrm flipH="1">
                    <a:off x="0" y="0"/>
                    <a:ext cx="112595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" name="Conector curvado 302"/>
                  <p:cNvSpPr/>
                  <p:nvPr/>
                </p:nvSpPr>
                <p:spPr>
                  <a:xfrm rot="10800000">
                    <a:off x="16873" y="203334"/>
                    <a:ext cx="138723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407" name="Rectángulo 295"/>
              <p:cNvSpPr/>
              <p:nvPr/>
            </p:nvSpPr>
            <p:spPr>
              <a:xfrm>
                <a:off x="157189" y="111483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408" name="Rectángulo 296"/>
              <p:cNvSpPr/>
              <p:nvPr/>
            </p:nvSpPr>
            <p:spPr>
              <a:xfrm>
                <a:off x="234286" y="109752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grpSp>
          <p:nvGrpSpPr>
            <p:cNvPr id="423" name="Grupo 238"/>
            <p:cNvGrpSpPr/>
            <p:nvPr/>
          </p:nvGrpSpPr>
          <p:grpSpPr>
            <a:xfrm>
              <a:off x="1766473" y="1411189"/>
              <a:ext cx="430745" cy="330222"/>
              <a:chOff x="0" y="0"/>
              <a:chExt cx="430744" cy="330221"/>
            </a:xfrm>
          </p:grpSpPr>
          <p:grpSp>
            <p:nvGrpSpPr>
              <p:cNvPr id="420" name="Grupo 281"/>
              <p:cNvGrpSpPr/>
              <p:nvPr/>
            </p:nvGrpSpPr>
            <p:grpSpPr>
              <a:xfrm>
                <a:off x="0" y="0"/>
                <a:ext cx="430745" cy="330222"/>
                <a:chOff x="0" y="0"/>
                <a:chExt cx="430744" cy="330221"/>
              </a:xfrm>
            </p:grpSpPr>
            <p:grpSp>
              <p:nvGrpSpPr>
                <p:cNvPr id="414" name="Grupo 284"/>
                <p:cNvGrpSpPr/>
                <p:nvPr/>
              </p:nvGrpSpPr>
              <p:grpSpPr>
                <a:xfrm>
                  <a:off x="0" y="0"/>
                  <a:ext cx="167479" cy="315936"/>
                  <a:chOff x="0" y="0"/>
                  <a:chExt cx="167478" cy="315935"/>
                </a:xfrm>
              </p:grpSpPr>
              <p:sp>
                <p:nvSpPr>
                  <p:cNvPr id="410" name="Conector curvado 290"/>
                  <p:cNvSpPr/>
                  <p:nvPr/>
                </p:nvSpPr>
                <p:spPr>
                  <a:xfrm flipH="1" rot="10800000">
                    <a:off x="51127" y="251298"/>
                    <a:ext cx="109027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1" name="Conector curvado 291"/>
                  <p:cNvSpPr/>
                  <p:nvPr/>
                </p:nvSpPr>
                <p:spPr>
                  <a:xfrm>
                    <a:off x="0" y="109047"/>
                    <a:ext cx="147447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2" name="Conector curvado 292"/>
                  <p:cNvSpPr/>
                  <p:nvPr/>
                </p:nvSpPr>
                <p:spPr>
                  <a:xfrm>
                    <a:off x="51127" y="0"/>
                    <a:ext cx="116352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" name="Conector curvado 293"/>
                  <p:cNvSpPr/>
                  <p:nvPr/>
                </p:nvSpPr>
                <p:spPr>
                  <a:xfrm flipH="1" rot="10800000">
                    <a:off x="6692" y="203334"/>
                    <a:ext cx="143352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419" name="Grupo 285"/>
                <p:cNvGrpSpPr/>
                <p:nvPr/>
              </p:nvGrpSpPr>
              <p:grpSpPr>
                <a:xfrm>
                  <a:off x="268672" y="14285"/>
                  <a:ext cx="162073" cy="315937"/>
                  <a:chOff x="0" y="0"/>
                  <a:chExt cx="162071" cy="315935"/>
                </a:xfrm>
              </p:grpSpPr>
              <p:sp>
                <p:nvSpPr>
                  <p:cNvPr id="415" name="Conector curvado 286"/>
                  <p:cNvSpPr/>
                  <p:nvPr/>
                </p:nvSpPr>
                <p:spPr>
                  <a:xfrm rot="10800000">
                    <a:off x="7089" y="251298"/>
                    <a:ext cx="105506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" name="Conector curvado 287"/>
                  <p:cNvSpPr/>
                  <p:nvPr/>
                </p:nvSpPr>
                <p:spPr>
                  <a:xfrm flipH="1">
                    <a:off x="19386" y="109047"/>
                    <a:ext cx="14268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" name="Conector curvado 288"/>
                  <p:cNvSpPr/>
                  <p:nvPr/>
                </p:nvSpPr>
                <p:spPr>
                  <a:xfrm flipH="1">
                    <a:off x="0" y="0"/>
                    <a:ext cx="112595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" name="Conector curvado 289"/>
                  <p:cNvSpPr/>
                  <p:nvPr/>
                </p:nvSpPr>
                <p:spPr>
                  <a:xfrm rot="10800000">
                    <a:off x="16873" y="203334"/>
                    <a:ext cx="138723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421" name="Rectángulo 282"/>
              <p:cNvSpPr/>
              <p:nvPr/>
            </p:nvSpPr>
            <p:spPr>
              <a:xfrm>
                <a:off x="157189" y="111483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422" name="Rectángulo 283"/>
              <p:cNvSpPr/>
              <p:nvPr/>
            </p:nvSpPr>
            <p:spPr>
              <a:xfrm>
                <a:off x="234286" y="109752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grpSp>
          <p:nvGrpSpPr>
            <p:cNvPr id="437" name="Grupo 239"/>
            <p:cNvGrpSpPr/>
            <p:nvPr/>
          </p:nvGrpSpPr>
          <p:grpSpPr>
            <a:xfrm>
              <a:off x="2160831" y="2052694"/>
              <a:ext cx="430745" cy="330223"/>
              <a:chOff x="0" y="0"/>
              <a:chExt cx="430744" cy="330221"/>
            </a:xfrm>
          </p:grpSpPr>
          <p:grpSp>
            <p:nvGrpSpPr>
              <p:cNvPr id="434" name="Grupo 268"/>
              <p:cNvGrpSpPr/>
              <p:nvPr/>
            </p:nvGrpSpPr>
            <p:grpSpPr>
              <a:xfrm>
                <a:off x="0" y="0"/>
                <a:ext cx="430745" cy="330222"/>
                <a:chOff x="0" y="0"/>
                <a:chExt cx="430744" cy="330221"/>
              </a:xfrm>
            </p:grpSpPr>
            <p:grpSp>
              <p:nvGrpSpPr>
                <p:cNvPr id="428" name="Grupo 271"/>
                <p:cNvGrpSpPr/>
                <p:nvPr/>
              </p:nvGrpSpPr>
              <p:grpSpPr>
                <a:xfrm>
                  <a:off x="0" y="0"/>
                  <a:ext cx="167479" cy="315936"/>
                  <a:chOff x="0" y="0"/>
                  <a:chExt cx="167478" cy="315935"/>
                </a:xfrm>
              </p:grpSpPr>
              <p:sp>
                <p:nvSpPr>
                  <p:cNvPr id="424" name="Conector curvado 277"/>
                  <p:cNvSpPr/>
                  <p:nvPr/>
                </p:nvSpPr>
                <p:spPr>
                  <a:xfrm flipH="1" rot="10800000">
                    <a:off x="51127" y="251298"/>
                    <a:ext cx="109027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25" name="Conector curvado 278"/>
                  <p:cNvSpPr/>
                  <p:nvPr/>
                </p:nvSpPr>
                <p:spPr>
                  <a:xfrm>
                    <a:off x="0" y="109047"/>
                    <a:ext cx="147447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26" name="Conector curvado 279"/>
                  <p:cNvSpPr/>
                  <p:nvPr/>
                </p:nvSpPr>
                <p:spPr>
                  <a:xfrm>
                    <a:off x="51127" y="0"/>
                    <a:ext cx="116352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27" name="Conector curvado 280"/>
                  <p:cNvSpPr/>
                  <p:nvPr/>
                </p:nvSpPr>
                <p:spPr>
                  <a:xfrm flipH="1" rot="10800000">
                    <a:off x="6692" y="203334"/>
                    <a:ext cx="143352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433" name="Grupo 272"/>
                <p:cNvGrpSpPr/>
                <p:nvPr/>
              </p:nvGrpSpPr>
              <p:grpSpPr>
                <a:xfrm>
                  <a:off x="268672" y="14285"/>
                  <a:ext cx="162073" cy="315937"/>
                  <a:chOff x="0" y="0"/>
                  <a:chExt cx="162071" cy="315935"/>
                </a:xfrm>
              </p:grpSpPr>
              <p:sp>
                <p:nvSpPr>
                  <p:cNvPr id="429" name="Conector curvado 273"/>
                  <p:cNvSpPr/>
                  <p:nvPr/>
                </p:nvSpPr>
                <p:spPr>
                  <a:xfrm rot="10800000">
                    <a:off x="7089" y="251298"/>
                    <a:ext cx="105506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30" name="Conector curvado 274"/>
                  <p:cNvSpPr/>
                  <p:nvPr/>
                </p:nvSpPr>
                <p:spPr>
                  <a:xfrm flipH="1">
                    <a:off x="19386" y="109047"/>
                    <a:ext cx="14268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31" name="Conector curvado 275"/>
                  <p:cNvSpPr/>
                  <p:nvPr/>
                </p:nvSpPr>
                <p:spPr>
                  <a:xfrm flipH="1">
                    <a:off x="0" y="0"/>
                    <a:ext cx="112595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32" name="Conector curvado 276"/>
                  <p:cNvSpPr/>
                  <p:nvPr/>
                </p:nvSpPr>
                <p:spPr>
                  <a:xfrm rot="10800000">
                    <a:off x="16873" y="203334"/>
                    <a:ext cx="138723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435" name="Rectángulo 269"/>
              <p:cNvSpPr/>
              <p:nvPr/>
            </p:nvSpPr>
            <p:spPr>
              <a:xfrm>
                <a:off x="157189" y="111483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436" name="Rectángulo 270"/>
              <p:cNvSpPr/>
              <p:nvPr/>
            </p:nvSpPr>
            <p:spPr>
              <a:xfrm>
                <a:off x="234286" y="109752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grpSp>
          <p:nvGrpSpPr>
            <p:cNvPr id="451" name="Grupo 240"/>
            <p:cNvGrpSpPr/>
            <p:nvPr/>
          </p:nvGrpSpPr>
          <p:grpSpPr>
            <a:xfrm>
              <a:off x="2730928" y="1753880"/>
              <a:ext cx="430745" cy="330223"/>
              <a:chOff x="0" y="0"/>
              <a:chExt cx="430744" cy="330221"/>
            </a:xfrm>
          </p:grpSpPr>
          <p:grpSp>
            <p:nvGrpSpPr>
              <p:cNvPr id="448" name="Grupo 255"/>
              <p:cNvGrpSpPr/>
              <p:nvPr/>
            </p:nvGrpSpPr>
            <p:grpSpPr>
              <a:xfrm>
                <a:off x="0" y="0"/>
                <a:ext cx="430745" cy="330222"/>
                <a:chOff x="0" y="0"/>
                <a:chExt cx="430744" cy="330221"/>
              </a:xfrm>
            </p:grpSpPr>
            <p:grpSp>
              <p:nvGrpSpPr>
                <p:cNvPr id="442" name="Grupo 258"/>
                <p:cNvGrpSpPr/>
                <p:nvPr/>
              </p:nvGrpSpPr>
              <p:grpSpPr>
                <a:xfrm>
                  <a:off x="0" y="0"/>
                  <a:ext cx="167479" cy="315936"/>
                  <a:chOff x="0" y="0"/>
                  <a:chExt cx="167478" cy="315935"/>
                </a:xfrm>
              </p:grpSpPr>
              <p:sp>
                <p:nvSpPr>
                  <p:cNvPr id="438" name="Conector curvado 264"/>
                  <p:cNvSpPr/>
                  <p:nvPr/>
                </p:nvSpPr>
                <p:spPr>
                  <a:xfrm flipH="1" rot="10800000">
                    <a:off x="51127" y="251298"/>
                    <a:ext cx="109027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39" name="Conector curvado 265"/>
                  <p:cNvSpPr/>
                  <p:nvPr/>
                </p:nvSpPr>
                <p:spPr>
                  <a:xfrm>
                    <a:off x="0" y="109047"/>
                    <a:ext cx="147447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40" name="Conector curvado 266"/>
                  <p:cNvSpPr/>
                  <p:nvPr/>
                </p:nvSpPr>
                <p:spPr>
                  <a:xfrm>
                    <a:off x="51127" y="0"/>
                    <a:ext cx="116352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41" name="Conector curvado 267"/>
                  <p:cNvSpPr/>
                  <p:nvPr/>
                </p:nvSpPr>
                <p:spPr>
                  <a:xfrm flipH="1" rot="10800000">
                    <a:off x="6692" y="203334"/>
                    <a:ext cx="143352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447" name="Grupo 259"/>
                <p:cNvGrpSpPr/>
                <p:nvPr/>
              </p:nvGrpSpPr>
              <p:grpSpPr>
                <a:xfrm>
                  <a:off x="268672" y="14285"/>
                  <a:ext cx="162073" cy="315937"/>
                  <a:chOff x="0" y="0"/>
                  <a:chExt cx="162071" cy="315935"/>
                </a:xfrm>
              </p:grpSpPr>
              <p:sp>
                <p:nvSpPr>
                  <p:cNvPr id="443" name="Conector curvado 260"/>
                  <p:cNvSpPr/>
                  <p:nvPr/>
                </p:nvSpPr>
                <p:spPr>
                  <a:xfrm rot="10800000">
                    <a:off x="7089" y="251298"/>
                    <a:ext cx="105506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44" name="Conector curvado 261"/>
                  <p:cNvSpPr/>
                  <p:nvPr/>
                </p:nvSpPr>
                <p:spPr>
                  <a:xfrm flipH="1">
                    <a:off x="19386" y="109047"/>
                    <a:ext cx="14268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45" name="Conector curvado 262"/>
                  <p:cNvSpPr/>
                  <p:nvPr/>
                </p:nvSpPr>
                <p:spPr>
                  <a:xfrm flipH="1">
                    <a:off x="0" y="0"/>
                    <a:ext cx="112595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46" name="Conector curvado 263"/>
                  <p:cNvSpPr/>
                  <p:nvPr/>
                </p:nvSpPr>
                <p:spPr>
                  <a:xfrm rot="10800000">
                    <a:off x="16873" y="203334"/>
                    <a:ext cx="138723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449" name="Rectángulo 256"/>
              <p:cNvSpPr/>
              <p:nvPr/>
            </p:nvSpPr>
            <p:spPr>
              <a:xfrm>
                <a:off x="157189" y="111483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450" name="Rectángulo 257"/>
              <p:cNvSpPr/>
              <p:nvPr/>
            </p:nvSpPr>
            <p:spPr>
              <a:xfrm>
                <a:off x="234286" y="109752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grpSp>
          <p:nvGrpSpPr>
            <p:cNvPr id="465" name="Grupo 241"/>
            <p:cNvGrpSpPr/>
            <p:nvPr/>
          </p:nvGrpSpPr>
          <p:grpSpPr>
            <a:xfrm>
              <a:off x="3173067" y="2514465"/>
              <a:ext cx="430745" cy="330223"/>
              <a:chOff x="0" y="0"/>
              <a:chExt cx="430744" cy="330221"/>
            </a:xfrm>
          </p:grpSpPr>
          <p:grpSp>
            <p:nvGrpSpPr>
              <p:cNvPr id="462" name="Grupo 242"/>
              <p:cNvGrpSpPr/>
              <p:nvPr/>
            </p:nvGrpSpPr>
            <p:grpSpPr>
              <a:xfrm>
                <a:off x="0" y="0"/>
                <a:ext cx="430745" cy="330222"/>
                <a:chOff x="0" y="0"/>
                <a:chExt cx="430744" cy="330221"/>
              </a:xfrm>
            </p:grpSpPr>
            <p:grpSp>
              <p:nvGrpSpPr>
                <p:cNvPr id="456" name="Grupo 245"/>
                <p:cNvGrpSpPr/>
                <p:nvPr/>
              </p:nvGrpSpPr>
              <p:grpSpPr>
                <a:xfrm>
                  <a:off x="0" y="0"/>
                  <a:ext cx="167479" cy="315936"/>
                  <a:chOff x="0" y="0"/>
                  <a:chExt cx="167478" cy="315935"/>
                </a:xfrm>
              </p:grpSpPr>
              <p:sp>
                <p:nvSpPr>
                  <p:cNvPr id="452" name="Conector curvado 251"/>
                  <p:cNvSpPr/>
                  <p:nvPr/>
                </p:nvSpPr>
                <p:spPr>
                  <a:xfrm flipH="1" rot="10800000">
                    <a:off x="51127" y="251298"/>
                    <a:ext cx="109027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53" name="Conector curvado 252"/>
                  <p:cNvSpPr/>
                  <p:nvPr/>
                </p:nvSpPr>
                <p:spPr>
                  <a:xfrm>
                    <a:off x="0" y="109047"/>
                    <a:ext cx="147447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54" name="Conector curvado 253"/>
                  <p:cNvSpPr/>
                  <p:nvPr/>
                </p:nvSpPr>
                <p:spPr>
                  <a:xfrm>
                    <a:off x="51127" y="0"/>
                    <a:ext cx="116352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55" name="Conector curvado 254"/>
                  <p:cNvSpPr/>
                  <p:nvPr/>
                </p:nvSpPr>
                <p:spPr>
                  <a:xfrm flipH="1" rot="10800000">
                    <a:off x="6692" y="203334"/>
                    <a:ext cx="143352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461" name="Grupo 246"/>
                <p:cNvGrpSpPr/>
                <p:nvPr/>
              </p:nvGrpSpPr>
              <p:grpSpPr>
                <a:xfrm>
                  <a:off x="268672" y="14285"/>
                  <a:ext cx="162073" cy="315937"/>
                  <a:chOff x="0" y="0"/>
                  <a:chExt cx="162071" cy="315935"/>
                </a:xfrm>
              </p:grpSpPr>
              <p:sp>
                <p:nvSpPr>
                  <p:cNvPr id="457" name="Conector curvado 247"/>
                  <p:cNvSpPr/>
                  <p:nvPr/>
                </p:nvSpPr>
                <p:spPr>
                  <a:xfrm rot="10800000">
                    <a:off x="7089" y="251298"/>
                    <a:ext cx="105506" cy="64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58" name="Conector curvado 248"/>
                  <p:cNvSpPr/>
                  <p:nvPr/>
                </p:nvSpPr>
                <p:spPr>
                  <a:xfrm flipH="1">
                    <a:off x="19386" y="109047"/>
                    <a:ext cx="14268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7"/>
                          <a:pt x="10800" y="10800"/>
                        </a:cubicBezTo>
                        <a:cubicBezTo>
                          <a:pt x="10800" y="16207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59" name="Conector curvado 249"/>
                  <p:cNvSpPr/>
                  <p:nvPr/>
                </p:nvSpPr>
                <p:spPr>
                  <a:xfrm flipH="1">
                    <a:off x="0" y="0"/>
                    <a:ext cx="112595" cy="51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60" name="Conector curvado 250"/>
                  <p:cNvSpPr/>
                  <p:nvPr/>
                </p:nvSpPr>
                <p:spPr>
                  <a:xfrm rot="10800000">
                    <a:off x="16873" y="203334"/>
                    <a:ext cx="138723" cy="246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5400" y="0"/>
                          <a:pt x="10800" y="5400"/>
                          <a:pt x="10800" y="10800"/>
                        </a:cubicBezTo>
                        <a:cubicBezTo>
                          <a:pt x="10800" y="16200"/>
                          <a:pt x="16200" y="21600"/>
                          <a:pt x="21600" y="2160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miter lim="800000"/>
                    <a:tailEnd type="triangle" w="med" len="med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463" name="Rectángulo 243"/>
              <p:cNvSpPr/>
              <p:nvPr/>
            </p:nvSpPr>
            <p:spPr>
              <a:xfrm>
                <a:off x="157189" y="111483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464" name="Rectángulo 244"/>
              <p:cNvSpPr/>
              <p:nvPr/>
            </p:nvSpPr>
            <p:spPr>
              <a:xfrm>
                <a:off x="234286" y="109752"/>
                <a:ext cx="47092" cy="1551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</p:grpSp>
      <p:sp>
        <p:nvSpPr>
          <p:cNvPr id="467" name="Rectángulo 350"/>
          <p:cNvSpPr/>
          <p:nvPr/>
        </p:nvSpPr>
        <p:spPr>
          <a:xfrm>
            <a:off x="2129246" y="2255465"/>
            <a:ext cx="1659692" cy="39674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WITHOUT MPFV</a:t>
            </a:r>
            <a:r>
              <a:rPr baseline="-25000"/>
              <a:t>®</a:t>
            </a:r>
          </a:p>
        </p:txBody>
      </p:sp>
      <p:sp>
        <p:nvSpPr>
          <p:cNvPr id="468" name="Rectángulo 351"/>
          <p:cNvSpPr/>
          <p:nvPr/>
        </p:nvSpPr>
        <p:spPr>
          <a:xfrm>
            <a:off x="6694054" y="2296209"/>
            <a:ext cx="1273633" cy="39674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WITH MPFV</a:t>
            </a:r>
            <a:r>
              <a:rPr baseline="-25000"/>
              <a:t>®</a:t>
            </a:r>
          </a:p>
        </p:txBody>
      </p:sp>
      <p:sp>
        <p:nvSpPr>
          <p:cNvPr id="469" name="CuadroTexto 352"/>
          <p:cNvSpPr txBox="1"/>
          <p:nvPr/>
        </p:nvSpPr>
        <p:spPr>
          <a:xfrm>
            <a:off x="659850" y="5975167"/>
            <a:ext cx="41883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TURBULENT OR CHAOTIC FLOW AFFECTS</a:t>
            </a:r>
          </a:p>
          <a:p>
            <a:pPr algn="ctr">
              <a:defRPr b="1" sz="1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DROP OF PRESSURE AND INCREASES THE RESERVOIR DECLINATION.</a:t>
            </a:r>
          </a:p>
        </p:txBody>
      </p:sp>
      <p:sp>
        <p:nvSpPr>
          <p:cNvPr id="470" name="Rectángulo 356"/>
          <p:cNvSpPr txBox="1"/>
          <p:nvPr/>
        </p:nvSpPr>
        <p:spPr>
          <a:xfrm>
            <a:off x="3160825" y="1525449"/>
            <a:ext cx="277745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b="1" sz="16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RESERVOIR</a:t>
            </a:r>
          </a:p>
        </p:txBody>
      </p:sp>
      <p:pic>
        <p:nvPicPr>
          <p:cNvPr id="471" name="aguila-logo.png" descr="aguila-logo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19398" y="501548"/>
            <a:ext cx="1225683" cy="92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